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2"/>
  </p:notesMasterIdLst>
  <p:handoutMasterIdLst>
    <p:handoutMasterId r:id="rId23"/>
  </p:handoutMasterIdLst>
  <p:sldIdLst>
    <p:sldId id="668" r:id="rId2"/>
    <p:sldId id="262" r:id="rId3"/>
    <p:sldId id="620" r:id="rId4"/>
    <p:sldId id="632" r:id="rId5"/>
    <p:sldId id="640" r:id="rId6"/>
    <p:sldId id="326" r:id="rId7"/>
    <p:sldId id="672" r:id="rId8"/>
    <p:sldId id="674" r:id="rId9"/>
    <p:sldId id="382" r:id="rId10"/>
    <p:sldId id="384" r:id="rId11"/>
    <p:sldId id="386" r:id="rId12"/>
    <p:sldId id="397" r:id="rId13"/>
    <p:sldId id="392" r:id="rId14"/>
    <p:sldId id="328" r:id="rId15"/>
    <p:sldId id="318" r:id="rId16"/>
    <p:sldId id="675" r:id="rId17"/>
    <p:sldId id="676" r:id="rId18"/>
    <p:sldId id="637" r:id="rId19"/>
    <p:sldId id="677" r:id="rId20"/>
    <p:sldId id="679"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a, Kristin" initials="CK" lastIdx="1" clrIdx="0"/>
  <p:cmAuthor id="1" name="Petereit, Dr. Daniel" initials="PD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120"/>
    <a:srgbClr val="993300"/>
    <a:srgbClr val="B7C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47" autoAdjust="0"/>
    <p:restoredTop sz="94384" autoAdjust="0"/>
  </p:normalViewPr>
  <p:slideViewPr>
    <p:cSldViewPr>
      <p:cViewPr varScale="1">
        <p:scale>
          <a:sx n="81" d="100"/>
          <a:sy n="81" d="100"/>
        </p:scale>
        <p:origin x="936" y="58"/>
      </p:cViewPr>
      <p:guideLst>
        <p:guide orient="horz" pos="2160"/>
        <p:guide pos="2880"/>
      </p:guideLst>
    </p:cSldViewPr>
  </p:slideViewPr>
  <p:outlineViewPr>
    <p:cViewPr>
      <p:scale>
        <a:sx n="33" d="100"/>
        <a:sy n="33" d="100"/>
      </p:scale>
      <p:origin x="0" y="-767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6" d="100"/>
          <a:sy n="76" d="100"/>
        </p:scale>
        <p:origin x="-28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hs-sfalls\files\Users\kcina\Symposium%202022\poster\responders%20reporting%20ever%20having%20LDCT%20pre%20and%20post%20intervention%20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LDCT Provider Referral Rates Pre-Intervention vs. 6 Month</a:t>
            </a:r>
            <a:r>
              <a:rPr lang="en-US" sz="1600" b="1" baseline="0">
                <a:solidFill>
                  <a:sysClr val="windowText" lastClr="000000"/>
                </a:solidFill>
              </a:rPr>
              <a:t> Follow-up</a:t>
            </a:r>
            <a:r>
              <a:rPr lang="en-US" sz="1600" b="1">
                <a:solidFill>
                  <a:sysClr val="windowText" lastClr="000000"/>
                </a:solidFill>
              </a:rPr>
              <a:t> </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0"/>
              <c:layout>
                <c:manualLayout>
                  <c:x val="-9.3055555555555586E-2"/>
                  <c:y val="7.175944152814231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419444444444444"/>
                      <c:h val="9.7152960046660811E-2"/>
                    </c:manualLayout>
                  </c15:layout>
                </c:ext>
                <c:ext xmlns:c16="http://schemas.microsoft.com/office/drawing/2014/chart" uri="{C3380CC4-5D6E-409C-BE32-E72D297353CC}">
                  <c16:uniqueId val="{00000000-E1EC-4DC7-A789-EE14AC38411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edu.</c:v>
                </c:pt>
                <c:pt idx="1">
                  <c:v>6 months post edu.</c:v>
                </c:pt>
              </c:strCache>
            </c:strRef>
          </c:cat>
          <c:val>
            <c:numRef>
              <c:f>Sheet1!$B$2:$B$3</c:f>
              <c:numCache>
                <c:formatCode>General</c:formatCode>
                <c:ptCount val="2"/>
                <c:pt idx="0">
                  <c:v>57.95</c:v>
                </c:pt>
                <c:pt idx="1">
                  <c:v>70.5</c:v>
                </c:pt>
              </c:numCache>
            </c:numRef>
          </c:val>
          <c:smooth val="0"/>
          <c:extLst>
            <c:ext xmlns:c16="http://schemas.microsoft.com/office/drawing/2014/chart" uri="{C3380CC4-5D6E-409C-BE32-E72D297353CC}">
              <c16:uniqueId val="{00000001-E1EC-4DC7-A789-EE14AC384115}"/>
            </c:ext>
          </c:extLst>
        </c:ser>
        <c:dLbls>
          <c:showLegendKey val="0"/>
          <c:showVal val="0"/>
          <c:showCatName val="0"/>
          <c:showSerName val="0"/>
          <c:showPercent val="0"/>
          <c:showBubbleSize val="0"/>
        </c:dLbls>
        <c:smooth val="0"/>
        <c:axId val="445543760"/>
        <c:axId val="447518544"/>
      </c:lineChart>
      <c:catAx>
        <c:axId val="4455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47518544"/>
        <c:crosses val="autoZero"/>
        <c:auto val="1"/>
        <c:lblAlgn val="ctr"/>
        <c:lblOffset val="100"/>
        <c:noMultiLvlLbl val="0"/>
      </c:catAx>
      <c:valAx>
        <c:axId val="44751854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45543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w="44450" cap="flat" cmpd="sng" algn="ctr">
      <a:solidFill>
        <a:schemeClr val="accent2">
          <a:lumMod val="75000"/>
        </a:schemeClr>
      </a:solidFill>
      <a:round/>
    </a:ln>
    <a:effectLst>
      <a:outerShdw blurRad="114300" dist="50800" dir="5400000" algn="ctr" rotWithShape="0">
        <a:schemeClr val="bg1">
          <a:lumMod val="50000"/>
        </a:scheme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Responders who</a:t>
            </a:r>
            <a:r>
              <a:rPr lang="en-US" sz="1800" b="1" baseline="0">
                <a:solidFill>
                  <a:schemeClr val="tx1"/>
                </a:solidFill>
              </a:rPr>
              <a:t> Reported Ever Having LDCT</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0"/>
              <c:layout>
                <c:manualLayout>
                  <c:x val="-9.3055555555555586E-2"/>
                  <c:y val="7.1759441528142315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419444444444444"/>
                      <c:h val="9.7152960046660811E-2"/>
                    </c:manualLayout>
                  </c15:layout>
                </c:ext>
                <c:ext xmlns:c16="http://schemas.microsoft.com/office/drawing/2014/chart" uri="{C3380CC4-5D6E-409C-BE32-E72D297353CC}">
                  <c16:uniqueId val="{00000000-269F-46C0-A593-C7BD5083EAB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edu.</c:v>
                </c:pt>
                <c:pt idx="1">
                  <c:v>6 months post edu.</c:v>
                </c:pt>
              </c:strCache>
            </c:strRef>
          </c:cat>
          <c:val>
            <c:numRef>
              <c:f>Sheet1!$B$2:$B$3</c:f>
              <c:numCache>
                <c:formatCode>General</c:formatCode>
                <c:ptCount val="2"/>
                <c:pt idx="0">
                  <c:v>2.4</c:v>
                </c:pt>
                <c:pt idx="1">
                  <c:v>9.6</c:v>
                </c:pt>
              </c:numCache>
            </c:numRef>
          </c:val>
          <c:smooth val="0"/>
          <c:extLst>
            <c:ext xmlns:c16="http://schemas.microsoft.com/office/drawing/2014/chart" uri="{C3380CC4-5D6E-409C-BE32-E72D297353CC}">
              <c16:uniqueId val="{00000001-269F-46C0-A593-C7BD5083EABF}"/>
            </c:ext>
          </c:extLst>
        </c:ser>
        <c:dLbls>
          <c:showLegendKey val="0"/>
          <c:showVal val="0"/>
          <c:showCatName val="0"/>
          <c:showSerName val="0"/>
          <c:showPercent val="0"/>
          <c:showBubbleSize val="0"/>
        </c:dLbls>
        <c:smooth val="0"/>
        <c:axId val="445543760"/>
        <c:axId val="447518544"/>
      </c:lineChart>
      <c:catAx>
        <c:axId val="4455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7518544"/>
        <c:crosses val="autoZero"/>
        <c:auto val="1"/>
        <c:lblAlgn val="ctr"/>
        <c:lblOffset val="100"/>
        <c:noMultiLvlLbl val="0"/>
      </c:catAx>
      <c:valAx>
        <c:axId val="447518544"/>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5543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44450" cap="flat" cmpd="sng" algn="ctr">
      <a:solidFill>
        <a:schemeClr val="accent2"/>
      </a:solidFill>
      <a:round/>
    </a:ln>
    <a:effectLst>
      <a:outerShdw blurRad="114300" dist="50800" dir="5400000" algn="ctr" rotWithShape="0">
        <a:schemeClr val="bg1">
          <a:lumMod val="50000"/>
        </a:scheme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b="1">
                <a:solidFill>
                  <a:schemeClr val="bg1"/>
                </a:solidFill>
              </a:rPr>
              <a:t>LDCT</a:t>
            </a:r>
            <a:r>
              <a:rPr lang="en-US" b="1" baseline="0">
                <a:solidFill>
                  <a:schemeClr val="bg1"/>
                </a:solidFill>
              </a:rPr>
              <a:t> Patient Intake Survey - Reasons for Getting Screened</a:t>
            </a:r>
            <a:endParaRPr lang="en-US" b="1">
              <a:solidFill>
                <a:schemeClr val="bg1"/>
              </a:solidFill>
            </a:endParaRPr>
          </a:p>
        </c:rich>
      </c:tx>
      <c:layout>
        <c:manualLayout>
          <c:xMode val="edge"/>
          <c:yMode val="edge"/>
          <c:x val="0.13403138511424306"/>
          <c:y val="8.6897355824734745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view3D>
      <c:rotX val="15"/>
      <c:rotY val="20"/>
      <c:depthPercent val="100"/>
      <c:rAngAx val="1"/>
    </c:view3D>
    <c:floor>
      <c:thickness val="0"/>
      <c:spPr>
        <a:solidFill>
          <a:schemeClr val="accent6">
            <a:lumMod val="20000"/>
            <a:lumOff val="8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Provider rec.</c:v>
                </c:pt>
                <c:pt idx="1">
                  <c:v>family/friend rec.</c:v>
                </c:pt>
                <c:pt idx="2">
                  <c:v>WF edu.</c:v>
                </c:pt>
                <c:pt idx="3">
                  <c:v>WF website</c:v>
                </c:pt>
              </c:strCache>
            </c:strRef>
          </c:cat>
          <c:val>
            <c:numRef>
              <c:f>Sheet1!$B$2:$B$5</c:f>
              <c:numCache>
                <c:formatCode>0.00%</c:formatCode>
                <c:ptCount val="4"/>
                <c:pt idx="0" formatCode="0%">
                  <c:v>0.88</c:v>
                </c:pt>
                <c:pt idx="1">
                  <c:v>1.6E-2</c:v>
                </c:pt>
                <c:pt idx="2">
                  <c:v>6.0000000000000001E-3</c:v>
                </c:pt>
                <c:pt idx="3">
                  <c:v>6.0000000000000001E-3</c:v>
                </c:pt>
              </c:numCache>
            </c:numRef>
          </c:val>
          <c:extLst>
            <c:ext xmlns:c16="http://schemas.microsoft.com/office/drawing/2014/chart" uri="{C3380CC4-5D6E-409C-BE32-E72D297353CC}">
              <c16:uniqueId val="{00000000-FD8A-4778-A0B1-EFFAB60EFF1C}"/>
            </c:ext>
          </c:extLst>
        </c:ser>
        <c:dLbls>
          <c:showLegendKey val="0"/>
          <c:showVal val="0"/>
          <c:showCatName val="0"/>
          <c:showSerName val="0"/>
          <c:showPercent val="0"/>
          <c:showBubbleSize val="0"/>
        </c:dLbls>
        <c:gapWidth val="150"/>
        <c:shape val="box"/>
        <c:axId val="445539168"/>
        <c:axId val="445536544"/>
        <c:axId val="0"/>
      </c:bar3DChart>
      <c:catAx>
        <c:axId val="445539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445536544"/>
        <c:crosses val="autoZero"/>
        <c:auto val="1"/>
        <c:lblAlgn val="ctr"/>
        <c:lblOffset val="100"/>
        <c:noMultiLvlLbl val="0"/>
      </c:catAx>
      <c:valAx>
        <c:axId val="445536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44553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solidFill>
    <a:ln w="44450">
      <a:solidFill>
        <a:schemeClr val="bg1">
          <a:lumMod val="75000"/>
        </a:schemeClr>
      </a:solidFill>
    </a:ln>
    <a:effectLst>
      <a:outerShdw blurRad="114300" dist="50800" dir="5400000" algn="ctr" rotWithShape="0">
        <a:schemeClr val="bg1">
          <a:lumMod val="50000"/>
        </a:scheme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r>
              <a:rPr lang="en-US" sz="3200" dirty="0">
                <a:solidFill>
                  <a:schemeClr val="bg1"/>
                </a:solidFill>
              </a:rPr>
              <a:t>LDCTs Completed by Year</a:t>
            </a:r>
          </a:p>
        </c:rich>
      </c:tx>
      <c:layout>
        <c:manualLayout>
          <c:xMode val="edge"/>
          <c:yMode val="edge"/>
          <c:x val="0.12862606891880451"/>
          <c:y val="9.0064023172262281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bg1">
                <a:lumMod val="85000"/>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Sheet1!$A$1:$E$1</c:f>
              <c:strCache>
                <c:ptCount val="5"/>
                <c:pt idx="0">
                  <c:v>Baseline</c:v>
                </c:pt>
                <c:pt idx="1">
                  <c:v>yr 01</c:v>
                </c:pt>
                <c:pt idx="2">
                  <c:v>yr 02</c:v>
                </c:pt>
                <c:pt idx="3">
                  <c:v>yr 03</c:v>
                </c:pt>
                <c:pt idx="4">
                  <c:v>yr 04</c:v>
                </c:pt>
              </c:strCache>
            </c:strRef>
          </c:cat>
          <c:val>
            <c:numRef>
              <c:f>Sheet1!$A$2:$E$2</c:f>
              <c:numCache>
                <c:formatCode>General</c:formatCode>
                <c:ptCount val="5"/>
                <c:pt idx="0">
                  <c:v>640</c:v>
                </c:pt>
                <c:pt idx="1">
                  <c:v>872</c:v>
                </c:pt>
                <c:pt idx="2">
                  <c:v>1021</c:v>
                </c:pt>
                <c:pt idx="3">
                  <c:v>1335</c:v>
                </c:pt>
                <c:pt idx="4">
                  <c:v>1706</c:v>
                </c:pt>
              </c:numCache>
            </c:numRef>
          </c:val>
          <c:extLst>
            <c:ext xmlns:c16="http://schemas.microsoft.com/office/drawing/2014/chart" uri="{C3380CC4-5D6E-409C-BE32-E72D297353CC}">
              <c16:uniqueId val="{00000000-3C74-40C2-A715-9F8A58B58BD1}"/>
            </c:ext>
          </c:extLst>
        </c:ser>
        <c:dLbls>
          <c:showLegendKey val="0"/>
          <c:showVal val="0"/>
          <c:showCatName val="0"/>
          <c:showSerName val="0"/>
          <c:showPercent val="0"/>
          <c:showBubbleSize val="0"/>
        </c:dLbls>
        <c:gapWidth val="65"/>
        <c:shape val="box"/>
        <c:axId val="349641632"/>
        <c:axId val="349642024"/>
        <c:axId val="0"/>
      </c:bar3DChart>
      <c:catAx>
        <c:axId val="3496416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bg1"/>
                </a:solidFill>
                <a:latin typeface="+mn-lt"/>
                <a:ea typeface="+mn-ea"/>
                <a:cs typeface="+mn-cs"/>
              </a:defRPr>
            </a:pPr>
            <a:endParaRPr lang="en-US"/>
          </a:p>
        </c:txPr>
        <c:crossAx val="349642024"/>
        <c:crosses val="autoZero"/>
        <c:auto val="1"/>
        <c:lblAlgn val="ctr"/>
        <c:lblOffset val="100"/>
        <c:noMultiLvlLbl val="0"/>
      </c:catAx>
      <c:valAx>
        <c:axId val="3496420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crossAx val="349641632"/>
        <c:crosses val="autoZero"/>
        <c:crossBetween val="between"/>
      </c:valAx>
      <c:spPr>
        <a:noFill/>
        <a:ln>
          <a:noFill/>
        </a:ln>
        <a:effectLst/>
      </c:spPr>
    </c:plotArea>
    <c:plotVisOnly val="1"/>
    <c:dispBlanksAs val="gap"/>
    <c:showDLblsOverMax val="0"/>
  </c:chart>
  <c:spPr>
    <a:solidFill>
      <a:srgbClr val="86412E"/>
    </a:solidFill>
    <a:ln w="28575" cap="flat" cmpd="sng" algn="ctr">
      <a:solidFill>
        <a:schemeClr val="bg2">
          <a:lumMod val="25000"/>
          <a:alpha val="98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3EFD7D93-09F3-3C41-830B-C348B07EB3ED}" type="datetimeFigureOut">
              <a:rPr lang="en-US" smtClean="0"/>
              <a:t>5/1/2023</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E1FC6100-8271-4448-9E99-F1FC72B267B3}" type="slidenum">
              <a:rPr lang="en-US" smtClean="0"/>
              <a:t>‹#›</a:t>
            </a:fld>
            <a:endParaRPr lang="en-US"/>
          </a:p>
        </p:txBody>
      </p:sp>
    </p:spTree>
    <p:extLst>
      <p:ext uri="{BB962C8B-B14F-4D97-AF65-F5344CB8AC3E}">
        <p14:creationId xmlns:p14="http://schemas.microsoft.com/office/powerpoint/2010/main" val="1491382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59B9F098-5020-4A8F-AA0E-48460D184E84}" type="datetimeFigureOut">
              <a:rPr lang="en-US" smtClean="0"/>
              <a:t>5/1/2023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E4191390-FCD3-42B1-8B29-80E5437E12B8}" type="slidenum">
              <a:rPr lang="en-US" smtClean="0"/>
              <a:t>‹#›</a:t>
            </a:fld>
            <a:endParaRPr lang="en-US" dirty="0"/>
          </a:p>
        </p:txBody>
      </p:sp>
    </p:spTree>
    <p:extLst>
      <p:ext uri="{BB962C8B-B14F-4D97-AF65-F5344CB8AC3E}">
        <p14:creationId xmlns:p14="http://schemas.microsoft.com/office/powerpoint/2010/main" val="371214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Dr. </a:t>
            </a:r>
            <a:r>
              <a:rPr lang="en-US" dirty="0" err="1"/>
              <a:t>Petereit’s</a:t>
            </a:r>
            <a:r>
              <a:rPr lang="en-US" dirty="0"/>
              <a:t> RO practice he noticed many of his NA patients were presenting with late stage disease as opposed to his non-NA patients.  The data also shows this.  When caught at later stages, there is less possibility of long term survival.  He wanted to do something to change this. </a:t>
            </a:r>
          </a:p>
        </p:txBody>
      </p:sp>
      <p:sp>
        <p:nvSpPr>
          <p:cNvPr id="4" name="Slide Number Placeholder 3"/>
          <p:cNvSpPr>
            <a:spLocks noGrp="1"/>
          </p:cNvSpPr>
          <p:nvPr>
            <p:ph type="sldNum" sz="quarter" idx="5"/>
          </p:nvPr>
        </p:nvSpPr>
        <p:spPr/>
        <p:txBody>
          <a:bodyPr/>
          <a:lstStyle/>
          <a:p>
            <a:fld id="{E4191390-FCD3-42B1-8B29-80E5437E12B8}" type="slidenum">
              <a:rPr lang="en-US" smtClean="0"/>
              <a:t>2</a:t>
            </a:fld>
            <a:endParaRPr lang="en-US" dirty="0"/>
          </a:p>
        </p:txBody>
      </p:sp>
    </p:spTree>
    <p:extLst>
      <p:ext uri="{BB962C8B-B14F-4D97-AF65-F5344CB8AC3E}">
        <p14:creationId xmlns:p14="http://schemas.microsoft.com/office/powerpoint/2010/main" val="375510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Applied for and received 2</a:t>
            </a:r>
            <a:r>
              <a:rPr lang="en-US" baseline="30000" dirty="0"/>
              <a:t>nd</a:t>
            </a:r>
            <a:r>
              <a:rPr lang="en-US" dirty="0"/>
              <a:t> round of CDRP funding to continue our Phase I work and expand upon it as well.  </a:t>
            </a:r>
          </a:p>
          <a:p>
            <a:pPr marL="171450" indent="-171450">
              <a:buFontTx/>
              <a:buChar char="-"/>
            </a:pPr>
            <a:r>
              <a:rPr lang="en-US" dirty="0"/>
              <a:t>Expanded into more community cancer screening navigation (work further upstream to get community members educated and screened, decrease </a:t>
            </a:r>
            <a:r>
              <a:rPr lang="en-US" dirty="0" err="1"/>
              <a:t>tx</a:t>
            </a:r>
            <a:r>
              <a:rPr lang="en-US" dirty="0"/>
              <a:t> delays…diagnosed with early stage vs. late stage)</a:t>
            </a:r>
          </a:p>
          <a:p>
            <a:pPr marL="171450" indent="-171450">
              <a:buFontTx/>
              <a:buChar char="-"/>
            </a:pPr>
            <a:endParaRPr lang="en-US" dirty="0"/>
          </a:p>
          <a:p>
            <a:pPr marL="171450" indent="-171450">
              <a:buFontTx/>
              <a:buChar char="-"/>
            </a:pPr>
            <a:r>
              <a:rPr lang="en-US" dirty="0"/>
              <a:t>Staff located in offices in IHS</a:t>
            </a:r>
          </a:p>
        </p:txBody>
      </p:sp>
      <p:sp>
        <p:nvSpPr>
          <p:cNvPr id="4" name="Slide Number Placeholder 3"/>
          <p:cNvSpPr>
            <a:spLocks noGrp="1"/>
          </p:cNvSpPr>
          <p:nvPr>
            <p:ph type="sldNum" sz="quarter" idx="5"/>
          </p:nvPr>
        </p:nvSpPr>
        <p:spPr/>
        <p:txBody>
          <a:bodyPr/>
          <a:lstStyle/>
          <a:p>
            <a:fld id="{E4191390-FCD3-42B1-8B29-80E5437E12B8}" type="slidenum">
              <a:rPr lang="en-US" smtClean="0"/>
              <a:t>3</a:t>
            </a:fld>
            <a:endParaRPr lang="en-US" dirty="0"/>
          </a:p>
        </p:txBody>
      </p:sp>
    </p:spTree>
    <p:extLst>
      <p:ext uri="{BB962C8B-B14F-4D97-AF65-F5344CB8AC3E}">
        <p14:creationId xmlns:p14="http://schemas.microsoft.com/office/powerpoint/2010/main" val="84975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looking at a potential lung cancer screening study, due to several factors: </a:t>
            </a:r>
          </a:p>
        </p:txBody>
      </p:sp>
      <p:sp>
        <p:nvSpPr>
          <p:cNvPr id="4" name="Slide Number Placeholder 3"/>
          <p:cNvSpPr>
            <a:spLocks noGrp="1"/>
          </p:cNvSpPr>
          <p:nvPr>
            <p:ph type="sldNum" sz="quarter" idx="10"/>
          </p:nvPr>
        </p:nvSpPr>
        <p:spPr/>
        <p:txBody>
          <a:bodyPr/>
          <a:lstStyle/>
          <a:p>
            <a:fld id="{E4191390-FCD3-42B1-8B29-80E5437E12B8}" type="slidenum">
              <a:rPr lang="en-US" smtClean="0"/>
              <a:t>4</a:t>
            </a:fld>
            <a:endParaRPr lang="en-US" dirty="0"/>
          </a:p>
        </p:txBody>
      </p:sp>
    </p:spTree>
    <p:extLst>
      <p:ext uri="{BB962C8B-B14F-4D97-AF65-F5344CB8AC3E}">
        <p14:creationId xmlns:p14="http://schemas.microsoft.com/office/powerpoint/2010/main" val="2802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2x2 design with 4 study groups…</a:t>
            </a:r>
          </a:p>
        </p:txBody>
      </p:sp>
      <p:sp>
        <p:nvSpPr>
          <p:cNvPr id="4" name="Slide Number Placeholder 3"/>
          <p:cNvSpPr>
            <a:spLocks noGrp="1"/>
          </p:cNvSpPr>
          <p:nvPr>
            <p:ph type="sldNum" sz="quarter" idx="5"/>
          </p:nvPr>
        </p:nvSpPr>
        <p:spPr/>
        <p:txBody>
          <a:bodyPr/>
          <a:lstStyle/>
          <a:p>
            <a:fld id="{E4191390-FCD3-42B1-8B29-80E5437E12B8}" type="slidenum">
              <a:rPr lang="en-US" smtClean="0"/>
              <a:t>15</a:t>
            </a:fld>
            <a:endParaRPr lang="en-US" dirty="0"/>
          </a:p>
        </p:txBody>
      </p:sp>
    </p:spTree>
    <p:extLst>
      <p:ext uri="{BB962C8B-B14F-4D97-AF65-F5344CB8AC3E}">
        <p14:creationId xmlns:p14="http://schemas.microsoft.com/office/powerpoint/2010/main" val="10338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to work closely with the community to let them steer the research being done. Engage them from the very beginning to find out if this is the type of project they would like done or if they have other needs.  Work with them throughout the life of the project with CABs, updating Tribal Health, etc.  </a:t>
            </a:r>
          </a:p>
          <a:p>
            <a:endParaRPr lang="en-US" dirty="0"/>
          </a:p>
          <a:p>
            <a:r>
              <a:rPr lang="en-US" dirty="0"/>
              <a:t>One way we have done this from the beginning of WF is to employee community staff who are Tribal members who live in their communities, and will then work for our project in those communities.  </a:t>
            </a:r>
          </a:p>
          <a:p>
            <a:endParaRPr lang="en-US" dirty="0"/>
          </a:p>
          <a:p>
            <a:r>
              <a:rPr lang="en-US" dirty="0"/>
              <a:t>Website of little value</a:t>
            </a:r>
          </a:p>
          <a:p>
            <a:r>
              <a:rPr lang="en-US" dirty="0"/>
              <a:t>	various reasons:  other good online resources developed about the same time when LDCT was really starting to be pushed</a:t>
            </a:r>
          </a:p>
          <a:p>
            <a:r>
              <a:rPr lang="en-US" dirty="0"/>
              <a:t>		    PCPs are just too busy in rural communities</a:t>
            </a:r>
          </a:p>
        </p:txBody>
      </p:sp>
      <p:sp>
        <p:nvSpPr>
          <p:cNvPr id="4" name="Slide Number Placeholder 3"/>
          <p:cNvSpPr>
            <a:spLocks noGrp="1"/>
          </p:cNvSpPr>
          <p:nvPr>
            <p:ph type="sldNum" sz="quarter" idx="5"/>
          </p:nvPr>
        </p:nvSpPr>
        <p:spPr/>
        <p:txBody>
          <a:bodyPr/>
          <a:lstStyle/>
          <a:p>
            <a:fld id="{6BC6266A-7EE8-4E8E-B0E7-51A481B44987}" type="slidenum">
              <a:rPr lang="en-US" smtClean="0"/>
              <a:t>18</a:t>
            </a:fld>
            <a:endParaRPr lang="en-US"/>
          </a:p>
        </p:txBody>
      </p:sp>
    </p:spTree>
    <p:extLst>
      <p:ext uri="{BB962C8B-B14F-4D97-AF65-F5344CB8AC3E}">
        <p14:creationId xmlns:p14="http://schemas.microsoft.com/office/powerpoint/2010/main" val="319786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C6266A-7EE8-4E8E-B0E7-51A481B44987}" type="slidenum">
              <a:rPr lang="en-US" smtClean="0"/>
              <a:t>19</a:t>
            </a:fld>
            <a:endParaRPr lang="en-US"/>
          </a:p>
        </p:txBody>
      </p:sp>
    </p:spTree>
    <p:extLst>
      <p:ext uri="{BB962C8B-B14F-4D97-AF65-F5344CB8AC3E}">
        <p14:creationId xmlns:p14="http://schemas.microsoft.com/office/powerpoint/2010/main" val="146944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7301362-66CA-4F89-A2BE-DC6750B8CF99}"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4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A2B2AE-E189-4322-B6A0-2E3F283FC7CE}" type="datetimeFigureOut">
              <a:rPr lang="en-US" smtClean="0"/>
              <a:pPr>
                <a:defRPr/>
              </a:pPr>
              <a:t>5/1/2023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00BC42B-EAE1-4BC0-B939-B9202133B02D}" type="slidenum">
              <a:rPr lang="en-US" smtClean="0"/>
              <a:pPr>
                <a:defRPr/>
              </a:pPr>
              <a:t>‹#›</a:t>
            </a:fld>
            <a:endParaRPr lang="en-US" dirty="0"/>
          </a:p>
        </p:txBody>
      </p:sp>
    </p:spTree>
    <p:extLst>
      <p:ext uri="{BB962C8B-B14F-4D97-AF65-F5344CB8AC3E}">
        <p14:creationId xmlns:p14="http://schemas.microsoft.com/office/powerpoint/2010/main" val="149567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680DCC8-0839-455A-B3DD-0CF22A65EDE7}" type="datetimeFigureOut">
              <a:rPr lang="en-US" smtClean="0"/>
              <a:pPr>
                <a:defRPr/>
              </a:pPr>
              <a:t>5/1/2023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1811371-10F2-4297-AA20-5532370BD0EA}" type="slidenum">
              <a:rPr lang="en-US" smtClean="0"/>
              <a:pPr>
                <a:defRPr/>
              </a:pPr>
              <a:t>‹#›</a:t>
            </a:fld>
            <a:endParaRPr lang="en-US" dirty="0"/>
          </a:p>
        </p:txBody>
      </p:sp>
    </p:spTree>
    <p:extLst>
      <p:ext uri="{BB962C8B-B14F-4D97-AF65-F5344CB8AC3E}">
        <p14:creationId xmlns:p14="http://schemas.microsoft.com/office/powerpoint/2010/main" val="301653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415546"/>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4" y="6486144"/>
            <a:ext cx="307975"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6486144"/>
            <a:ext cx="1916888" cy="243840"/>
          </a:xfrm>
          <a:prstGeom prst="rect">
            <a:avLst/>
          </a:prstGeom>
        </p:spPr>
      </p:pic>
      <p:sp>
        <p:nvSpPr>
          <p:cNvPr id="3" name="Content Placeholder 2"/>
          <p:cNvSpPr>
            <a:spLocks noGrp="1"/>
          </p:cNvSpPr>
          <p:nvPr>
            <p:ph sz="quarter" idx="11"/>
          </p:nvPr>
        </p:nvSpPr>
        <p:spPr>
          <a:xfrm>
            <a:off x="493776" y="1426633"/>
            <a:ext cx="816559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flipV="1">
            <a:off x="228601" y="1101214"/>
            <a:ext cx="8667627" cy="1573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23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72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B9DD7AE-30F1-4267-AE2F-397928D930F7}" type="datetimeFigureOut">
              <a:rPr lang="en-US" smtClean="0"/>
              <a:pPr>
                <a:defRPr/>
              </a:pPr>
              <a:t>5/1/2023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00E7BA1-DCEE-4122-BE80-CCF13879A804}" type="slidenum">
              <a:rPr lang="en-US" smtClean="0"/>
              <a:pPr>
                <a:defRPr/>
              </a:pPr>
              <a:t>‹#›</a:t>
            </a:fld>
            <a:endParaRPr lang="en-US" dirty="0"/>
          </a:p>
        </p:txBody>
      </p:sp>
    </p:spTree>
    <p:extLst>
      <p:ext uri="{BB962C8B-B14F-4D97-AF65-F5344CB8AC3E}">
        <p14:creationId xmlns:p14="http://schemas.microsoft.com/office/powerpoint/2010/main" val="4759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DG Petereit, MD, FASTRO</a:t>
            </a:r>
            <a:endParaRPr lang="en-US" dirty="0"/>
          </a:p>
        </p:txBody>
      </p:sp>
      <p:sp>
        <p:nvSpPr>
          <p:cNvPr id="5" name="Footer Placeholder 4"/>
          <p:cNvSpPr>
            <a:spLocks noGrp="1"/>
          </p:cNvSpPr>
          <p:nvPr>
            <p:ph type="ftr" sz="quarter" idx="11"/>
          </p:nvPr>
        </p:nvSpPr>
        <p:spPr/>
        <p:txBody>
          <a:bodyPr/>
          <a:lstStyle/>
          <a:p>
            <a:pPr>
              <a:defRPr/>
            </a:pPr>
            <a:r>
              <a:rPr lang="en-US"/>
              <a:t>ASTRO Annual Meeting – 2016</a:t>
            </a:r>
            <a:endParaRPr lang="en-US" dirty="0"/>
          </a:p>
        </p:txBody>
      </p:sp>
      <p:sp>
        <p:nvSpPr>
          <p:cNvPr id="6" name="Slide Number Placeholder 5"/>
          <p:cNvSpPr>
            <a:spLocks noGrp="1"/>
          </p:cNvSpPr>
          <p:nvPr>
            <p:ph type="sldNum" sz="quarter" idx="12"/>
          </p:nvPr>
        </p:nvSpPr>
        <p:spPr/>
        <p:txBody>
          <a:bodyPr/>
          <a:lstStyle/>
          <a:p>
            <a:pPr>
              <a:defRPr/>
            </a:pPr>
            <a:fld id="{5F943D3D-F3FD-42C7-8ED6-4B0E291F43B8}"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0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927F54B-2DAF-49DC-A990-84EE2FFB10EC}" type="datetimeFigureOut">
              <a:rPr lang="en-US" smtClean="0"/>
              <a:pPr>
                <a:defRPr/>
              </a:pPr>
              <a:t>5/1/2023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35D70F-84EA-40F9-8E8A-E3DA7E25C7BD}" type="slidenum">
              <a:rPr lang="en-US" smtClean="0"/>
              <a:pPr>
                <a:defRPr/>
              </a:pPr>
              <a:t>‹#›</a:t>
            </a:fld>
            <a:endParaRPr lang="en-US" dirty="0"/>
          </a:p>
        </p:txBody>
      </p:sp>
    </p:spTree>
    <p:extLst>
      <p:ext uri="{BB962C8B-B14F-4D97-AF65-F5344CB8AC3E}">
        <p14:creationId xmlns:p14="http://schemas.microsoft.com/office/powerpoint/2010/main" val="194754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7C40EB4-281D-4DC0-AD5F-3D705371FC51}" type="datetimeFigureOut">
              <a:rPr lang="en-US" smtClean="0"/>
              <a:pPr>
                <a:defRPr/>
              </a:pPr>
              <a:t>5/1/2023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3E2CC47-8F46-4F09-8E22-BF0B6BB30C8C}" type="slidenum">
              <a:rPr lang="en-US" smtClean="0"/>
              <a:pPr>
                <a:defRPr/>
              </a:pPr>
              <a:t>‹#›</a:t>
            </a:fld>
            <a:endParaRPr lang="en-US" dirty="0"/>
          </a:p>
        </p:txBody>
      </p:sp>
    </p:spTree>
    <p:extLst>
      <p:ext uri="{BB962C8B-B14F-4D97-AF65-F5344CB8AC3E}">
        <p14:creationId xmlns:p14="http://schemas.microsoft.com/office/powerpoint/2010/main" val="252698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53DCFAD-9541-44F9-A55E-DDE885D74AEC}" type="datetimeFigureOut">
              <a:rPr lang="en-US" smtClean="0"/>
              <a:pPr>
                <a:defRPr/>
              </a:pPr>
              <a:t>5/1/2023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4307B32-57BD-4B7A-80C1-A1530CBCD5F2}" type="slidenum">
              <a:rPr lang="en-US" smtClean="0"/>
              <a:pPr>
                <a:defRPr/>
              </a:pPr>
              <a:t>‹#›</a:t>
            </a:fld>
            <a:endParaRPr lang="en-US" dirty="0"/>
          </a:p>
        </p:txBody>
      </p:sp>
    </p:spTree>
    <p:extLst>
      <p:ext uri="{BB962C8B-B14F-4D97-AF65-F5344CB8AC3E}">
        <p14:creationId xmlns:p14="http://schemas.microsoft.com/office/powerpoint/2010/main" val="380790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AF756A92-03AC-4246-8420-1E2CDE182560}" type="datetimeFigureOut">
              <a:rPr lang="en-US" smtClean="0"/>
              <a:pPr>
                <a:defRPr/>
              </a:pPr>
              <a:t>5/1/2023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CB22D6CF-C314-470F-94BB-2D3AD136D2D1}" type="slidenum">
              <a:rPr lang="en-US" smtClean="0"/>
              <a:pPr>
                <a:defRPr/>
              </a:pPr>
              <a:t>‹#›</a:t>
            </a:fld>
            <a:endParaRPr lang="en-US" dirty="0"/>
          </a:p>
        </p:txBody>
      </p:sp>
    </p:spTree>
    <p:extLst>
      <p:ext uri="{BB962C8B-B14F-4D97-AF65-F5344CB8AC3E}">
        <p14:creationId xmlns:p14="http://schemas.microsoft.com/office/powerpoint/2010/main" val="1085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E71F99DE-DEA5-49DA-9F70-4901D6780F63}" type="datetimeFigureOut">
              <a:rPr lang="en-US" smtClean="0"/>
              <a:pPr>
                <a:defRPr/>
              </a:pPr>
              <a:t>5/1/2023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02A6751-0AF1-4848-B62B-2C59AEF49552}" type="slidenum">
              <a:rPr lang="en-US" smtClean="0"/>
              <a:pPr>
                <a:defRPr/>
              </a:pPr>
              <a:t>‹#›</a:t>
            </a:fld>
            <a:endParaRPr lang="en-US" dirty="0"/>
          </a:p>
        </p:txBody>
      </p:sp>
    </p:spTree>
    <p:extLst>
      <p:ext uri="{BB962C8B-B14F-4D97-AF65-F5344CB8AC3E}">
        <p14:creationId xmlns:p14="http://schemas.microsoft.com/office/powerpoint/2010/main" val="209054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FDF7CC-5FD9-4F55-8917-06BDA5C05883}" type="datetimeFigureOut">
              <a:rPr lang="en-US" smtClean="0"/>
              <a:pPr>
                <a:defRPr/>
              </a:pPr>
              <a:t>5/1/2023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E25459D-5E9B-40AD-9137-E61179B179C9}" type="slidenum">
              <a:rPr lang="en-US" smtClean="0"/>
              <a:pPr>
                <a:defRPr/>
              </a:pPr>
              <a:t>‹#›</a:t>
            </a:fld>
            <a:endParaRPr lang="en-US" dirty="0"/>
          </a:p>
        </p:txBody>
      </p:sp>
    </p:spTree>
    <p:extLst>
      <p:ext uri="{BB962C8B-B14F-4D97-AF65-F5344CB8AC3E}">
        <p14:creationId xmlns:p14="http://schemas.microsoft.com/office/powerpoint/2010/main" val="136799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B5F9CA3F-F28E-4BC9-91BC-419C4B581BEC}" type="datetimeFigureOut">
              <a:rPr lang="en-US" smtClean="0"/>
              <a:pPr>
                <a:defRPr/>
              </a:pPr>
              <a:t>5/1/2023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0C6C7388-AA3D-46D3-9BC9-8C567CF15962}" type="slidenum">
              <a:rPr lang="en-US" smtClean="0"/>
              <a:pPr>
                <a:defRPr/>
              </a:pPr>
              <a:t>‹#›</a:t>
            </a:fld>
            <a:endParaRPr lang="en-US" dirty="0"/>
          </a:p>
        </p:txBody>
      </p:sp>
      <p:sp>
        <p:nvSpPr>
          <p:cNvPr id="8" name="Rectangle 7"/>
          <p:cNvSpPr/>
          <p:nvPr userDrawn="1"/>
        </p:nvSpPr>
        <p:spPr>
          <a:xfrm>
            <a:off x="152399" y="6400313"/>
            <a:ext cx="1447801" cy="424597"/>
          </a:xfrm>
          <a:prstGeom prst="rect">
            <a:avLst/>
          </a:prstGeom>
          <a:blipFill>
            <a:blip r:embed="rId1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239000" y="76200"/>
            <a:ext cx="1676400" cy="762000"/>
          </a:xfrm>
          <a:prstGeom prst="rect">
            <a:avLst/>
          </a:prstGeom>
          <a:blipFill>
            <a:blip r:embed="rId16"/>
            <a:stretch>
              <a:fillRect/>
            </a:stretch>
          </a:blipFill>
          <a:effectLst>
            <a:outerShdw blurRad="76200" dist="50800" dir="6600000" algn="ctr" rotWithShape="0">
              <a:schemeClr val="tx1">
                <a:alpha val="9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552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72" r:id="rId12"/>
    <p:sldLayoutId id="214748367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vera.org/research-at-avera/research-institute/walking-forward/"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1EDC0F-65C8-53BA-85DE-7A60C8807B6B}"/>
              </a:ext>
            </a:extLst>
          </p:cNvPr>
          <p:cNvPicPr>
            <a:picLocks noChangeAspect="1"/>
          </p:cNvPicPr>
          <p:nvPr/>
        </p:nvPicPr>
        <p:blipFill>
          <a:blip r:embed="rId2">
            <a:alphaModFix amt="35000"/>
          </a:blip>
          <a:stretch>
            <a:fillRect/>
          </a:stretch>
        </p:blipFill>
        <p:spPr>
          <a:xfrm>
            <a:off x="0" y="76199"/>
            <a:ext cx="9167069" cy="5862918"/>
          </a:xfrm>
          <a:prstGeom prst="rect">
            <a:avLst/>
          </a:prstGeom>
          <a:effectLst>
            <a:outerShdw blurRad="139700" dist="63500" dir="5400000" algn="ctr" rotWithShape="0">
              <a:schemeClr val="tx1">
                <a:alpha val="99000"/>
              </a:schemeClr>
            </a:outerShdw>
          </a:effectLst>
        </p:spPr>
      </p:pic>
      <p:sp>
        <p:nvSpPr>
          <p:cNvPr id="7" name="TextBox 6"/>
          <p:cNvSpPr txBox="1"/>
          <p:nvPr/>
        </p:nvSpPr>
        <p:spPr>
          <a:xfrm>
            <a:off x="0" y="2922906"/>
            <a:ext cx="8804671" cy="3016210"/>
          </a:xfrm>
          <a:prstGeom prst="rect">
            <a:avLst/>
          </a:prstGeom>
          <a:noFill/>
        </p:spPr>
        <p:txBody>
          <a:bodyPr wrap="square">
            <a:spAutoFit/>
          </a:bodyPr>
          <a:lstStyle/>
          <a:p>
            <a:pPr algn="ctr"/>
            <a:r>
              <a:rPr lang="en-US" sz="3200" dirty="0">
                <a:solidFill>
                  <a:schemeClr val="bg1"/>
                </a:solidFill>
                <a:latin typeface="Arial Black" panose="020B0A04020102020204" pitchFamily="34" charset="0"/>
              </a:rPr>
              <a:t>Addressing Cancer Disparities Among American Indians in </a:t>
            </a:r>
          </a:p>
          <a:p>
            <a:pPr algn="ctr"/>
            <a:r>
              <a:rPr lang="en-US" sz="3200" dirty="0">
                <a:solidFill>
                  <a:schemeClr val="bg1"/>
                </a:solidFill>
                <a:latin typeface="Arial Black" panose="020B0A04020102020204" pitchFamily="34" charset="0"/>
              </a:rPr>
              <a:t>Western South Dakota</a:t>
            </a:r>
          </a:p>
          <a:p>
            <a:pPr algn="ctr"/>
            <a:endParaRPr lang="en-US" sz="1400" dirty="0">
              <a:solidFill>
                <a:schemeClr val="bg1"/>
              </a:solidFill>
            </a:endParaRPr>
          </a:p>
          <a:p>
            <a:pPr algn="ctr"/>
            <a:r>
              <a:rPr lang="en-US" sz="2000" dirty="0">
                <a:solidFill>
                  <a:schemeClr val="bg1"/>
                </a:solidFill>
                <a:latin typeface="+mn-lt"/>
                <a:cs typeface="+mn-cs"/>
              </a:rPr>
              <a:t>Michele Sargent RN</a:t>
            </a:r>
          </a:p>
          <a:p>
            <a:pPr algn="ctr"/>
            <a:r>
              <a:rPr lang="en-US" sz="2000" dirty="0">
                <a:solidFill>
                  <a:schemeClr val="bg1"/>
                </a:solidFill>
                <a:latin typeface="+mn-lt"/>
                <a:cs typeface="+mn-cs"/>
              </a:rPr>
              <a:t>Program Manager</a:t>
            </a:r>
          </a:p>
          <a:p>
            <a:pPr algn="ctr"/>
            <a:r>
              <a:rPr lang="en-US" sz="2000" dirty="0">
                <a:solidFill>
                  <a:schemeClr val="bg1"/>
                </a:solidFill>
                <a:latin typeface="+mn-lt"/>
                <a:cs typeface="+mn-cs"/>
              </a:rPr>
              <a:t>Walking Forward Program</a:t>
            </a:r>
          </a:p>
          <a:p>
            <a:pPr algn="ctr"/>
            <a:r>
              <a:rPr lang="en-US" sz="2000" dirty="0">
                <a:solidFill>
                  <a:schemeClr val="bg1"/>
                </a:solidFill>
                <a:latin typeface="+mn-lt"/>
                <a:cs typeface="+mn-cs"/>
              </a:rPr>
              <a:t>Avera Research Institute, Rapid City, SD</a:t>
            </a:r>
          </a:p>
        </p:txBody>
      </p:sp>
      <p:sp>
        <p:nvSpPr>
          <p:cNvPr id="6" name="TextBox 5"/>
          <p:cNvSpPr txBox="1"/>
          <p:nvPr/>
        </p:nvSpPr>
        <p:spPr>
          <a:xfrm>
            <a:off x="632460" y="1691801"/>
            <a:ext cx="7924800" cy="1231106"/>
          </a:xfrm>
          <a:prstGeom prst="rect">
            <a:avLst/>
          </a:prstGeom>
          <a:noFill/>
        </p:spPr>
        <p:txBody>
          <a:bodyPr>
            <a:spAutoFit/>
          </a:bodyPr>
          <a:lstStyle/>
          <a:p>
            <a:pPr algn="ctr" fontAlgn="auto">
              <a:spcBef>
                <a:spcPts val="0"/>
              </a:spcBef>
              <a:spcAft>
                <a:spcPts val="0"/>
              </a:spcAft>
              <a:defRPr/>
            </a:pPr>
            <a:r>
              <a:rPr lang="en-US" sz="3700" b="1" dirty="0">
                <a:ln w="12700" cap="flat" cmpd="sng" algn="ctr">
                  <a:solidFill>
                    <a:srgbClr val="000000"/>
                  </a:solidFill>
                  <a:prstDash val="solid"/>
                  <a:round/>
                </a:ln>
                <a:solidFill>
                  <a:srgbClr val="FF0000"/>
                </a:solidFill>
                <a:latin typeface="Arial Black" pitchFamily="34" charset="0"/>
                <a:ea typeface="Times New Roman"/>
                <a:cs typeface="Times New Roman"/>
              </a:rPr>
              <a:t>WALKING FORWARD</a:t>
            </a:r>
            <a:endParaRPr lang="en-US" sz="3700" dirty="0">
              <a:latin typeface="Arial Black" pitchFamily="34" charset="0"/>
              <a:ea typeface="Times New Roman"/>
              <a:cs typeface="+mn-cs"/>
            </a:endParaRPr>
          </a:p>
          <a:p>
            <a:pPr algn="ctr" fontAlgn="auto">
              <a:spcBef>
                <a:spcPts val="0"/>
              </a:spcBef>
              <a:spcAft>
                <a:spcPts val="0"/>
              </a:spcAft>
              <a:defRPr/>
            </a:pPr>
            <a:r>
              <a:rPr lang="en-US" sz="3700" b="1" dirty="0">
                <a:ln w="12700" cap="flat" cmpd="sng" algn="ctr">
                  <a:solidFill>
                    <a:srgbClr val="000000"/>
                  </a:solidFill>
                  <a:prstDash val="solid"/>
                  <a:round/>
                </a:ln>
                <a:solidFill>
                  <a:srgbClr val="FF0000"/>
                </a:solidFill>
                <a:latin typeface="Arial Black" pitchFamily="34" charset="0"/>
                <a:ea typeface="Times New Roman"/>
                <a:cs typeface="Times New Roman"/>
              </a:rPr>
              <a:t>RESEARCH PROGRAM</a:t>
            </a:r>
            <a:endParaRPr lang="en-US" sz="3700" dirty="0">
              <a:latin typeface="Arial Black" pitchFamily="34" charset="0"/>
              <a:ea typeface="Times New Roman"/>
              <a:cs typeface="+mn-cs"/>
            </a:endParaRPr>
          </a:p>
        </p:txBody>
      </p:sp>
    </p:spTree>
    <p:extLst>
      <p:ext uri="{BB962C8B-B14F-4D97-AF65-F5344CB8AC3E}">
        <p14:creationId xmlns:p14="http://schemas.microsoft.com/office/powerpoint/2010/main" val="177182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3BDB-C5EA-E729-A151-F0F81BAD3705}"/>
              </a:ext>
            </a:extLst>
          </p:cNvPr>
          <p:cNvSpPr>
            <a:spLocks noGrp="1"/>
          </p:cNvSpPr>
          <p:nvPr>
            <p:ph type="title"/>
          </p:nvPr>
        </p:nvSpPr>
        <p:spPr>
          <a:xfrm>
            <a:off x="772998" y="286604"/>
            <a:ext cx="7593762" cy="1450757"/>
          </a:xfrm>
        </p:spPr>
        <p:txBody>
          <a:bodyPr>
            <a:normAutofit/>
          </a:bodyPr>
          <a:lstStyle/>
          <a:p>
            <a:r>
              <a:rPr lang="en-US" sz="2800" b="1" dirty="0">
                <a:solidFill>
                  <a:schemeClr val="accent2">
                    <a:lumMod val="50000"/>
                  </a:schemeClr>
                </a:solidFill>
                <a:latin typeface="+mn-lt"/>
              </a:rPr>
              <a:t>Community Intervention </a:t>
            </a:r>
            <a:br>
              <a:rPr lang="en-US" sz="2800" b="1" dirty="0">
                <a:solidFill>
                  <a:schemeClr val="accent2">
                    <a:lumMod val="50000"/>
                  </a:schemeClr>
                </a:solidFill>
                <a:latin typeface="+mn-lt"/>
              </a:rPr>
            </a:br>
            <a:r>
              <a:rPr lang="en-US" sz="2800" b="1" dirty="0">
                <a:solidFill>
                  <a:schemeClr val="accent2">
                    <a:lumMod val="50000"/>
                  </a:schemeClr>
                </a:solidFill>
                <a:latin typeface="+mn-lt"/>
              </a:rPr>
              <a:t>Baseline/Pre-</a:t>
            </a:r>
            <a:r>
              <a:rPr lang="en-US" sz="2800" b="1" dirty="0" err="1">
                <a:solidFill>
                  <a:schemeClr val="accent2">
                    <a:lumMod val="50000"/>
                  </a:schemeClr>
                </a:solidFill>
                <a:latin typeface="+mn-lt"/>
              </a:rPr>
              <a:t>edu</a:t>
            </a:r>
            <a:r>
              <a:rPr lang="en-US" sz="2800" b="1" dirty="0">
                <a:solidFill>
                  <a:schemeClr val="accent2">
                    <a:lumMod val="50000"/>
                  </a:schemeClr>
                </a:solidFill>
                <a:latin typeface="+mn-lt"/>
              </a:rPr>
              <a:t>. Survey</a:t>
            </a:r>
            <a:endParaRPr lang="en-US" sz="2800" dirty="0">
              <a:latin typeface="+mn-lt"/>
            </a:endParaRPr>
          </a:p>
        </p:txBody>
      </p:sp>
      <p:sp>
        <p:nvSpPr>
          <p:cNvPr id="3" name="Content Placeholder 2">
            <a:extLst>
              <a:ext uri="{FF2B5EF4-FFF2-40B4-BE49-F238E27FC236}">
                <a16:creationId xmlns:a16="http://schemas.microsoft.com/office/drawing/2014/main" id="{213B647E-8C8A-38A7-BBB9-926BA7255CA5}"/>
              </a:ext>
            </a:extLst>
          </p:cNvPr>
          <p:cNvSpPr>
            <a:spLocks noGrp="1"/>
          </p:cNvSpPr>
          <p:nvPr>
            <p:ph idx="1"/>
          </p:nvPr>
        </p:nvSpPr>
        <p:spPr>
          <a:xfrm>
            <a:off x="822959" y="1982694"/>
            <a:ext cx="7543801" cy="4023360"/>
          </a:xfrm>
        </p:spPr>
        <p:txBody>
          <a:bodyPr>
            <a:normAutofit fontScale="92500" lnSpcReduction="10000"/>
          </a:bodyPr>
          <a:lstStyle/>
          <a:p>
            <a:pPr algn="l"/>
            <a:r>
              <a:rPr lang="en-US" sz="2600" u="sng" dirty="0">
                <a:solidFill>
                  <a:schemeClr val="tx1"/>
                </a:solidFill>
              </a:rPr>
              <a:t>LDCT Knowledge:</a:t>
            </a:r>
          </a:p>
          <a:p>
            <a:pPr marL="914400" lvl="1" indent="-457200" algn="l">
              <a:buFont typeface="Arial" panose="020B0604020202020204" pitchFamily="34" charset="0"/>
              <a:buChar char="•"/>
            </a:pPr>
            <a:r>
              <a:rPr lang="en-US" sz="2600" b="1" dirty="0">
                <a:solidFill>
                  <a:schemeClr val="tx1"/>
                </a:solidFill>
              </a:rPr>
              <a:t>92.9% </a:t>
            </a:r>
            <a:r>
              <a:rPr lang="en-US" sz="2600" dirty="0">
                <a:solidFill>
                  <a:schemeClr val="tx1"/>
                </a:solidFill>
              </a:rPr>
              <a:t>- had not previously received info about LDCT lung cancer screening</a:t>
            </a:r>
          </a:p>
          <a:p>
            <a:pPr marL="914400" lvl="1" indent="-457200" algn="l">
              <a:buFont typeface="Arial" panose="020B0604020202020204" pitchFamily="34" charset="0"/>
              <a:buChar char="•"/>
            </a:pPr>
            <a:r>
              <a:rPr lang="en-US" sz="2600" b="1" dirty="0">
                <a:solidFill>
                  <a:schemeClr val="tx1"/>
                </a:solidFill>
              </a:rPr>
              <a:t>96.4% </a:t>
            </a:r>
            <a:r>
              <a:rPr lang="en-US" sz="2600" dirty="0">
                <a:solidFill>
                  <a:schemeClr val="tx1"/>
                </a:solidFill>
              </a:rPr>
              <a:t>- had never had a provider suggest they have a LDCT for lung cancer screening</a:t>
            </a:r>
          </a:p>
          <a:p>
            <a:pPr marL="914400" lvl="1" indent="-457200" algn="l">
              <a:buFont typeface="Arial" panose="020B0604020202020204" pitchFamily="34" charset="0"/>
              <a:buChar char="•"/>
            </a:pPr>
            <a:r>
              <a:rPr lang="en-US" sz="2600" b="1" dirty="0">
                <a:solidFill>
                  <a:schemeClr val="tx1"/>
                </a:solidFill>
              </a:rPr>
              <a:t>97.6% </a:t>
            </a:r>
            <a:r>
              <a:rPr lang="en-US" sz="2600" dirty="0">
                <a:solidFill>
                  <a:schemeClr val="tx1"/>
                </a:solidFill>
              </a:rPr>
              <a:t>- had never had a LDCT for lung cancer screening</a:t>
            </a:r>
          </a:p>
          <a:p>
            <a:pPr algn="l"/>
            <a:r>
              <a:rPr lang="en-US" sz="2600" u="sng" dirty="0">
                <a:solidFill>
                  <a:schemeClr val="tx1"/>
                </a:solidFill>
              </a:rPr>
              <a:t>Lung Cancer Screening Beliefs:</a:t>
            </a:r>
          </a:p>
          <a:p>
            <a:pPr marL="457200" indent="-457200" algn="l">
              <a:buFont typeface="Arial" panose="020B0604020202020204" pitchFamily="34" charset="0"/>
              <a:buChar char="•"/>
            </a:pPr>
            <a:r>
              <a:rPr lang="en-US" sz="2600" b="1" dirty="0">
                <a:solidFill>
                  <a:schemeClr val="tx1"/>
                </a:solidFill>
              </a:rPr>
              <a:t>29.1% </a:t>
            </a:r>
            <a:r>
              <a:rPr lang="en-US" sz="2600" dirty="0">
                <a:solidFill>
                  <a:schemeClr val="tx1"/>
                </a:solidFill>
              </a:rPr>
              <a:t>- stated if they found out they had lung cancer after LDCT, they would not or were not sure if they would get treatment.</a:t>
            </a:r>
          </a:p>
          <a:p>
            <a:pPr marL="914400" lvl="1" indent="-457200" algn="l">
              <a:buFont typeface="Arial" panose="020B0604020202020204" pitchFamily="34" charset="0"/>
              <a:buChar char="•"/>
            </a:pPr>
            <a:endParaRPr lang="en-US" sz="2800" dirty="0">
              <a:solidFill>
                <a:schemeClr val="tx1"/>
              </a:solidFill>
            </a:endParaRPr>
          </a:p>
          <a:p>
            <a:endParaRPr lang="en-US" dirty="0"/>
          </a:p>
        </p:txBody>
      </p:sp>
      <p:pic>
        <p:nvPicPr>
          <p:cNvPr id="5" name="Picture 4">
            <a:extLst>
              <a:ext uri="{FF2B5EF4-FFF2-40B4-BE49-F238E27FC236}">
                <a16:creationId xmlns:a16="http://schemas.microsoft.com/office/drawing/2014/main" id="{DBFED520-3A54-2566-E615-3D060A229398}"/>
              </a:ext>
            </a:extLst>
          </p:cNvPr>
          <p:cNvPicPr>
            <a:picLocks noChangeAspect="1"/>
          </p:cNvPicPr>
          <p:nvPr/>
        </p:nvPicPr>
        <p:blipFill>
          <a:blip r:embed="rId2"/>
          <a:stretch>
            <a:fillRect/>
          </a:stretch>
        </p:blipFill>
        <p:spPr>
          <a:xfrm>
            <a:off x="1720670" y="6289095"/>
            <a:ext cx="1533569" cy="568905"/>
          </a:xfrm>
          <a:prstGeom prst="rect">
            <a:avLst/>
          </a:prstGeom>
        </p:spPr>
      </p:pic>
    </p:spTree>
    <p:extLst>
      <p:ext uri="{BB962C8B-B14F-4D97-AF65-F5344CB8AC3E}">
        <p14:creationId xmlns:p14="http://schemas.microsoft.com/office/powerpoint/2010/main" val="116590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CA32-D169-A5CA-D49E-8279BE0F93B7}"/>
              </a:ext>
            </a:extLst>
          </p:cNvPr>
          <p:cNvSpPr>
            <a:spLocks noGrp="1"/>
          </p:cNvSpPr>
          <p:nvPr>
            <p:ph type="title"/>
          </p:nvPr>
        </p:nvSpPr>
        <p:spPr>
          <a:xfrm>
            <a:off x="822960" y="411561"/>
            <a:ext cx="7543800" cy="1154689"/>
          </a:xfrm>
        </p:spPr>
        <p:txBody>
          <a:bodyPr>
            <a:normAutofit/>
          </a:bodyPr>
          <a:lstStyle/>
          <a:p>
            <a:r>
              <a:rPr lang="en-US" sz="2800" b="1" dirty="0">
                <a:solidFill>
                  <a:schemeClr val="accent2">
                    <a:lumMod val="50000"/>
                  </a:schemeClr>
                </a:solidFill>
                <a:latin typeface="+mn-lt"/>
              </a:rPr>
              <a:t>Community Intervention </a:t>
            </a:r>
            <a:br>
              <a:rPr lang="en-US" sz="2800" b="1" dirty="0">
                <a:solidFill>
                  <a:schemeClr val="accent2">
                    <a:lumMod val="50000"/>
                  </a:schemeClr>
                </a:solidFill>
                <a:latin typeface="+mn-lt"/>
              </a:rPr>
            </a:br>
            <a:r>
              <a:rPr lang="en-US" sz="2800" b="1" dirty="0">
                <a:solidFill>
                  <a:schemeClr val="accent2">
                    <a:lumMod val="50000"/>
                  </a:schemeClr>
                </a:solidFill>
                <a:latin typeface="+mn-lt"/>
              </a:rPr>
              <a:t>Baseline Survey – Post Education</a:t>
            </a:r>
            <a:endParaRPr lang="en-US" sz="2800" b="1" dirty="0">
              <a:latin typeface="+mn-lt"/>
            </a:endParaRPr>
          </a:p>
        </p:txBody>
      </p:sp>
      <p:sp>
        <p:nvSpPr>
          <p:cNvPr id="3" name="Content Placeholder 2">
            <a:extLst>
              <a:ext uri="{FF2B5EF4-FFF2-40B4-BE49-F238E27FC236}">
                <a16:creationId xmlns:a16="http://schemas.microsoft.com/office/drawing/2014/main" id="{EEB3ADC6-DFBA-72D2-895C-59042301C85F}"/>
              </a:ext>
            </a:extLst>
          </p:cNvPr>
          <p:cNvSpPr>
            <a:spLocks noGrp="1"/>
          </p:cNvSpPr>
          <p:nvPr>
            <p:ph idx="1"/>
          </p:nvPr>
        </p:nvSpPr>
        <p:spPr>
          <a:xfrm>
            <a:off x="533401" y="1845734"/>
            <a:ext cx="7833360" cy="4023360"/>
          </a:xfrm>
        </p:spPr>
        <p:txBody>
          <a:bodyPr>
            <a:normAutofit lnSpcReduction="10000"/>
          </a:bodyPr>
          <a:lstStyle/>
          <a:p>
            <a:pPr marL="457200" lvl="1" indent="0">
              <a:buNone/>
            </a:pPr>
            <a:r>
              <a:rPr lang="en-US" sz="2400" b="1" dirty="0">
                <a:solidFill>
                  <a:schemeClr val="tx1"/>
                </a:solidFill>
              </a:rPr>
              <a:t>82.5% </a:t>
            </a:r>
            <a:r>
              <a:rPr lang="en-US" sz="2400" dirty="0">
                <a:solidFill>
                  <a:schemeClr val="tx1"/>
                </a:solidFill>
              </a:rPr>
              <a:t>- had excellent or good understanding of lung screening after education session</a:t>
            </a:r>
          </a:p>
          <a:p>
            <a:pPr marL="457200" lvl="1" indent="0">
              <a:buNone/>
            </a:pPr>
            <a:r>
              <a:rPr lang="en-US" sz="2400" b="1" dirty="0">
                <a:solidFill>
                  <a:schemeClr val="tx1"/>
                </a:solidFill>
              </a:rPr>
              <a:t>49.1% </a:t>
            </a:r>
            <a:r>
              <a:rPr lang="en-US" sz="2400" dirty="0">
                <a:solidFill>
                  <a:schemeClr val="tx1"/>
                </a:solidFill>
              </a:rPr>
              <a:t>- were likely or very likely to get a LDCT based on what they learned</a:t>
            </a:r>
          </a:p>
          <a:p>
            <a:pPr marL="457200" lvl="1" indent="0">
              <a:buNone/>
            </a:pPr>
            <a:r>
              <a:rPr lang="en-US" sz="2400" b="1" dirty="0">
                <a:solidFill>
                  <a:schemeClr val="tx1"/>
                </a:solidFill>
              </a:rPr>
              <a:t>90.0% </a:t>
            </a:r>
            <a:r>
              <a:rPr lang="en-US" sz="2400" dirty="0">
                <a:solidFill>
                  <a:schemeClr val="tx1"/>
                </a:solidFill>
              </a:rPr>
              <a:t>- said lung cancer screening is important or very important </a:t>
            </a:r>
          </a:p>
          <a:p>
            <a:pPr marL="457200" lvl="1" indent="0">
              <a:buNone/>
            </a:pPr>
            <a:r>
              <a:rPr lang="en-US" sz="2400" b="1" dirty="0">
                <a:solidFill>
                  <a:schemeClr val="tx1"/>
                </a:solidFill>
              </a:rPr>
              <a:t>98.3% </a:t>
            </a:r>
            <a:r>
              <a:rPr lang="en-US" sz="2400" dirty="0">
                <a:solidFill>
                  <a:schemeClr val="tx1"/>
                </a:solidFill>
              </a:rPr>
              <a:t>- likely or very likely to </a:t>
            </a:r>
          </a:p>
          <a:p>
            <a:pPr marL="457200" lvl="1" indent="0">
              <a:buNone/>
            </a:pPr>
            <a:r>
              <a:rPr lang="en-US" sz="2400" dirty="0">
                <a:solidFill>
                  <a:schemeClr val="tx1"/>
                </a:solidFill>
              </a:rPr>
              <a:t>recommend the education to</a:t>
            </a:r>
          </a:p>
          <a:p>
            <a:pPr marL="457200" lvl="1" indent="0">
              <a:buNone/>
            </a:pPr>
            <a:r>
              <a:rPr lang="en-US" sz="2400" dirty="0">
                <a:solidFill>
                  <a:schemeClr val="tx1"/>
                </a:solidFill>
              </a:rPr>
              <a:t> someone else</a:t>
            </a:r>
          </a:p>
          <a:p>
            <a:endParaRPr lang="en-US" dirty="0">
              <a:effectLst>
                <a:outerShdw blurRad="38100" dist="38100" dir="2700000" algn="tl">
                  <a:srgbClr val="000000">
                    <a:alpha val="43137"/>
                  </a:srgbClr>
                </a:outerShdw>
              </a:effectLst>
            </a:endParaRPr>
          </a:p>
          <a:p>
            <a:r>
              <a:rPr lang="en-US" dirty="0"/>
              <a:t>Increase in LDCT completion of 7.2%</a:t>
            </a:r>
          </a:p>
          <a:p>
            <a:endParaRPr lang="en-US" dirty="0"/>
          </a:p>
        </p:txBody>
      </p:sp>
      <p:pic>
        <p:nvPicPr>
          <p:cNvPr id="5" name="Picture 4">
            <a:extLst>
              <a:ext uri="{FF2B5EF4-FFF2-40B4-BE49-F238E27FC236}">
                <a16:creationId xmlns:a16="http://schemas.microsoft.com/office/drawing/2014/main" id="{018BFC88-5FA1-3B95-3ACA-81BC74F569CA}"/>
              </a:ext>
            </a:extLst>
          </p:cNvPr>
          <p:cNvPicPr>
            <a:picLocks noChangeAspect="1"/>
          </p:cNvPicPr>
          <p:nvPr/>
        </p:nvPicPr>
        <p:blipFill>
          <a:blip r:embed="rId2"/>
          <a:stretch>
            <a:fillRect/>
          </a:stretch>
        </p:blipFill>
        <p:spPr>
          <a:xfrm>
            <a:off x="1720670" y="6289095"/>
            <a:ext cx="1533569" cy="568905"/>
          </a:xfrm>
          <a:prstGeom prst="rect">
            <a:avLst/>
          </a:prstGeom>
        </p:spPr>
      </p:pic>
      <p:graphicFrame>
        <p:nvGraphicFramePr>
          <p:cNvPr id="4" name="Chart 3">
            <a:extLst>
              <a:ext uri="{FF2B5EF4-FFF2-40B4-BE49-F238E27FC236}">
                <a16:creationId xmlns:a16="http://schemas.microsoft.com/office/drawing/2014/main" id="{E1489D72-BDD5-20F4-90A2-B0015E7856C4}"/>
              </a:ext>
            </a:extLst>
          </p:cNvPr>
          <p:cNvGraphicFramePr>
            <a:graphicFrameLocks/>
          </p:cNvGraphicFramePr>
          <p:nvPr/>
        </p:nvGraphicFramePr>
        <p:xfrm>
          <a:off x="5595731" y="3857414"/>
          <a:ext cx="3379002" cy="2416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66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4EA1-2853-350F-340E-C888BE2B1FA8}"/>
              </a:ext>
            </a:extLst>
          </p:cNvPr>
          <p:cNvSpPr>
            <a:spLocks noGrp="1"/>
          </p:cNvSpPr>
          <p:nvPr>
            <p:ph type="title"/>
          </p:nvPr>
        </p:nvSpPr>
        <p:spPr>
          <a:xfrm>
            <a:off x="822959" y="416937"/>
            <a:ext cx="7543801" cy="1008796"/>
          </a:xfrm>
        </p:spPr>
        <p:txBody>
          <a:bodyPr>
            <a:normAutofit/>
          </a:bodyPr>
          <a:lstStyle/>
          <a:p>
            <a:r>
              <a:rPr lang="en-US" sz="2800" b="1" dirty="0">
                <a:solidFill>
                  <a:schemeClr val="accent2">
                    <a:lumMod val="50000"/>
                  </a:schemeClr>
                </a:solidFill>
                <a:latin typeface="+mn-lt"/>
              </a:rPr>
              <a:t>LDCT Patient Intake Survey</a:t>
            </a:r>
            <a:endParaRPr lang="en-US" sz="2800" dirty="0">
              <a:latin typeface="+mn-lt"/>
            </a:endParaRPr>
          </a:p>
        </p:txBody>
      </p:sp>
      <p:sp>
        <p:nvSpPr>
          <p:cNvPr id="3" name="Content Placeholder 2">
            <a:extLst>
              <a:ext uri="{FF2B5EF4-FFF2-40B4-BE49-F238E27FC236}">
                <a16:creationId xmlns:a16="http://schemas.microsoft.com/office/drawing/2014/main" id="{94613F57-EE84-1DC3-99A0-F622428E0A3C}"/>
              </a:ext>
            </a:extLst>
          </p:cNvPr>
          <p:cNvSpPr>
            <a:spLocks noGrp="1"/>
          </p:cNvSpPr>
          <p:nvPr>
            <p:ph idx="1"/>
          </p:nvPr>
        </p:nvSpPr>
        <p:spPr/>
        <p:txBody>
          <a:bodyPr/>
          <a:lstStyle/>
          <a:p>
            <a:pPr marL="0" indent="0">
              <a:buNone/>
            </a:pPr>
            <a:r>
              <a:rPr lang="en-US" sz="2400" dirty="0">
                <a:solidFill>
                  <a:schemeClr val="tx1"/>
                </a:solidFill>
              </a:rPr>
              <a:t>Completed by patient at LDCT appointment intake surveys completed - </a:t>
            </a:r>
            <a:r>
              <a:rPr lang="en-US" sz="2400" b="1" dirty="0">
                <a:solidFill>
                  <a:schemeClr val="tx1"/>
                </a:solidFill>
              </a:rPr>
              <a:t>2829</a:t>
            </a:r>
          </a:p>
          <a:p>
            <a:pPr marL="0" indent="0">
              <a:buNone/>
            </a:pPr>
            <a:r>
              <a:rPr lang="en-US" sz="2400" dirty="0">
                <a:solidFill>
                  <a:schemeClr val="tx1"/>
                </a:solidFill>
              </a:rPr>
              <a:t>Reasons patients reported seeking LDCT</a:t>
            </a:r>
          </a:p>
          <a:p>
            <a:pPr lvl="1">
              <a:buFont typeface="Arial" panose="020B0604020202020204" pitchFamily="34" charset="0"/>
              <a:buChar char="•"/>
            </a:pPr>
            <a:r>
              <a:rPr lang="en-US" sz="2400" b="1" dirty="0">
                <a:solidFill>
                  <a:schemeClr val="tx1"/>
                </a:solidFill>
              </a:rPr>
              <a:t>88% </a:t>
            </a:r>
            <a:r>
              <a:rPr lang="en-US" sz="2400" dirty="0">
                <a:solidFill>
                  <a:schemeClr val="tx1"/>
                </a:solidFill>
              </a:rPr>
              <a:t>- provider recommended</a:t>
            </a:r>
          </a:p>
          <a:p>
            <a:pPr marL="201168" lvl="1" indent="0">
              <a:buNone/>
            </a:pPr>
            <a:endParaRPr lang="en-US" dirty="0"/>
          </a:p>
        </p:txBody>
      </p:sp>
      <p:pic>
        <p:nvPicPr>
          <p:cNvPr id="4" name="Picture 3">
            <a:extLst>
              <a:ext uri="{FF2B5EF4-FFF2-40B4-BE49-F238E27FC236}">
                <a16:creationId xmlns:a16="http://schemas.microsoft.com/office/drawing/2014/main" id="{CE47C335-B3EE-FFAD-7576-1ECC9ACA1BB2}"/>
              </a:ext>
            </a:extLst>
          </p:cNvPr>
          <p:cNvPicPr>
            <a:picLocks noChangeAspect="1"/>
          </p:cNvPicPr>
          <p:nvPr/>
        </p:nvPicPr>
        <p:blipFill>
          <a:blip r:embed="rId2"/>
          <a:stretch>
            <a:fillRect/>
          </a:stretch>
        </p:blipFill>
        <p:spPr>
          <a:xfrm>
            <a:off x="1720670" y="6289095"/>
            <a:ext cx="1533569" cy="568905"/>
          </a:xfrm>
          <a:prstGeom prst="rect">
            <a:avLst/>
          </a:prstGeom>
        </p:spPr>
      </p:pic>
      <p:graphicFrame>
        <p:nvGraphicFramePr>
          <p:cNvPr id="6" name="Chart 5">
            <a:extLst>
              <a:ext uri="{FF2B5EF4-FFF2-40B4-BE49-F238E27FC236}">
                <a16:creationId xmlns:a16="http://schemas.microsoft.com/office/drawing/2014/main" id="{05BDF746-36AC-B2C4-DC65-7B61C61232A4}"/>
              </a:ext>
            </a:extLst>
          </p:cNvPr>
          <p:cNvGraphicFramePr>
            <a:graphicFrameLocks/>
          </p:cNvGraphicFramePr>
          <p:nvPr/>
        </p:nvGraphicFramePr>
        <p:xfrm>
          <a:off x="4255936" y="3846443"/>
          <a:ext cx="4629647" cy="2442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359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F9A8-BD5C-1554-8FF4-B66CA87D64E0}"/>
              </a:ext>
            </a:extLst>
          </p:cNvPr>
          <p:cNvSpPr>
            <a:spLocks noGrp="1"/>
          </p:cNvSpPr>
          <p:nvPr>
            <p:ph type="title"/>
          </p:nvPr>
        </p:nvSpPr>
        <p:spPr>
          <a:xfrm>
            <a:off x="762000" y="381000"/>
            <a:ext cx="7604760" cy="780196"/>
          </a:xfrm>
        </p:spPr>
        <p:txBody>
          <a:bodyPr>
            <a:normAutofit/>
          </a:bodyPr>
          <a:lstStyle/>
          <a:p>
            <a:r>
              <a:rPr lang="en-US" sz="2800" b="1" dirty="0">
                <a:solidFill>
                  <a:schemeClr val="accent2">
                    <a:lumMod val="50000"/>
                  </a:schemeClr>
                </a:solidFill>
                <a:latin typeface="+mn-lt"/>
              </a:rPr>
              <a:t>LDCT Patient Intake Survey</a:t>
            </a:r>
            <a:endParaRPr lang="en-US" sz="2800" dirty="0">
              <a:latin typeface="+mn-lt"/>
            </a:endParaRPr>
          </a:p>
        </p:txBody>
      </p:sp>
      <p:sp>
        <p:nvSpPr>
          <p:cNvPr id="3" name="Content Placeholder 2">
            <a:extLst>
              <a:ext uri="{FF2B5EF4-FFF2-40B4-BE49-F238E27FC236}">
                <a16:creationId xmlns:a16="http://schemas.microsoft.com/office/drawing/2014/main" id="{84DE6A01-DA75-98B9-6003-ABC63EAF06B4}"/>
              </a:ext>
            </a:extLst>
          </p:cNvPr>
          <p:cNvSpPr>
            <a:spLocks noGrp="1"/>
          </p:cNvSpPr>
          <p:nvPr>
            <p:ph idx="1"/>
          </p:nvPr>
        </p:nvSpPr>
        <p:spPr>
          <a:xfrm>
            <a:off x="822959" y="1447800"/>
            <a:ext cx="7543801" cy="4345094"/>
          </a:xfrm>
        </p:spPr>
        <p:txBody>
          <a:bodyPr/>
          <a:lstStyle/>
          <a:p>
            <a:pPr marL="0" indent="0" algn="l">
              <a:buNone/>
            </a:pPr>
            <a:r>
              <a:rPr lang="en-US" sz="2400" dirty="0">
                <a:solidFill>
                  <a:schemeClr val="tx1"/>
                </a:solidFill>
              </a:rPr>
              <a:t>Of the </a:t>
            </a:r>
            <a:r>
              <a:rPr lang="en-US" sz="2400" b="1" dirty="0">
                <a:solidFill>
                  <a:schemeClr val="tx1"/>
                </a:solidFill>
              </a:rPr>
              <a:t>88% </a:t>
            </a:r>
            <a:r>
              <a:rPr lang="en-US" sz="2400" dirty="0">
                <a:solidFill>
                  <a:schemeClr val="tx1"/>
                </a:solidFill>
              </a:rPr>
              <a:t>of patients who sought LDCT because their provider recommended it:	</a:t>
            </a:r>
          </a:p>
          <a:p>
            <a:pPr marL="914400" lvl="1" indent="-457200" algn="l">
              <a:buFont typeface="Arial" panose="020B0604020202020204" pitchFamily="34" charset="0"/>
              <a:buChar char="•"/>
            </a:pPr>
            <a:r>
              <a:rPr lang="en-US" sz="2400" b="1" dirty="0">
                <a:solidFill>
                  <a:schemeClr val="tx1"/>
                </a:solidFill>
              </a:rPr>
              <a:t>46% </a:t>
            </a:r>
            <a:r>
              <a:rPr lang="en-US" sz="2400" dirty="0">
                <a:solidFill>
                  <a:schemeClr val="tx1"/>
                </a:solidFill>
              </a:rPr>
              <a:t>of the providers had attended a WFP </a:t>
            </a:r>
            <a:r>
              <a:rPr lang="en-US" sz="2400" dirty="0" err="1">
                <a:solidFill>
                  <a:schemeClr val="tx1"/>
                </a:solidFill>
              </a:rPr>
              <a:t>edu</a:t>
            </a:r>
            <a:r>
              <a:rPr lang="en-US" sz="2400" dirty="0">
                <a:solidFill>
                  <a:schemeClr val="tx1"/>
                </a:solidFill>
              </a:rPr>
              <a:t>. session</a:t>
            </a:r>
          </a:p>
          <a:p>
            <a:pPr marL="914400" lvl="1" indent="-457200" algn="l">
              <a:buFont typeface="Arial" panose="020B0604020202020204" pitchFamily="34" charset="0"/>
              <a:buChar char="•"/>
            </a:pPr>
            <a:r>
              <a:rPr lang="en-US" sz="2400" b="1" dirty="0">
                <a:solidFill>
                  <a:schemeClr val="tx1"/>
                </a:solidFill>
              </a:rPr>
              <a:t>73% </a:t>
            </a:r>
            <a:r>
              <a:rPr lang="en-US" sz="2400" dirty="0">
                <a:solidFill>
                  <a:schemeClr val="tx1"/>
                </a:solidFill>
              </a:rPr>
              <a:t>of the providers work at a clinic that hosted a WFP </a:t>
            </a:r>
            <a:r>
              <a:rPr lang="en-US" sz="2400" dirty="0" err="1">
                <a:solidFill>
                  <a:schemeClr val="tx1"/>
                </a:solidFill>
              </a:rPr>
              <a:t>edu</a:t>
            </a:r>
            <a:r>
              <a:rPr lang="en-US" sz="2400" dirty="0">
                <a:solidFill>
                  <a:schemeClr val="tx1"/>
                </a:solidFill>
              </a:rPr>
              <a:t>. session</a:t>
            </a:r>
          </a:p>
          <a:p>
            <a:endParaRPr lang="en-US" dirty="0"/>
          </a:p>
        </p:txBody>
      </p:sp>
      <p:pic>
        <p:nvPicPr>
          <p:cNvPr id="5" name="Picture 4">
            <a:extLst>
              <a:ext uri="{FF2B5EF4-FFF2-40B4-BE49-F238E27FC236}">
                <a16:creationId xmlns:a16="http://schemas.microsoft.com/office/drawing/2014/main" id="{CACF0A25-ABD9-AD42-22E4-9BE53D04FE8F}"/>
              </a:ext>
            </a:extLst>
          </p:cNvPr>
          <p:cNvPicPr>
            <a:picLocks noChangeAspect="1"/>
          </p:cNvPicPr>
          <p:nvPr/>
        </p:nvPicPr>
        <p:blipFill>
          <a:blip r:embed="rId2"/>
          <a:stretch>
            <a:fillRect/>
          </a:stretch>
        </p:blipFill>
        <p:spPr>
          <a:xfrm>
            <a:off x="1720670" y="6289095"/>
            <a:ext cx="1533569" cy="568905"/>
          </a:xfrm>
          <a:prstGeom prst="rect">
            <a:avLst/>
          </a:prstGeom>
        </p:spPr>
      </p:pic>
      <p:graphicFrame>
        <p:nvGraphicFramePr>
          <p:cNvPr id="4" name="Chart 3">
            <a:extLst>
              <a:ext uri="{FF2B5EF4-FFF2-40B4-BE49-F238E27FC236}">
                <a16:creationId xmlns:a16="http://schemas.microsoft.com/office/drawing/2014/main" id="{F10E00AA-FCFA-711A-18F9-39B9B57E2215}"/>
              </a:ext>
            </a:extLst>
          </p:cNvPr>
          <p:cNvGraphicFramePr/>
          <p:nvPr>
            <p:extLst>
              <p:ext uri="{D42A27DB-BD31-4B8C-83A1-F6EECF244321}">
                <p14:modId xmlns:p14="http://schemas.microsoft.com/office/powerpoint/2010/main" val="1197648561"/>
              </p:ext>
            </p:extLst>
          </p:nvPr>
        </p:nvGraphicFramePr>
        <p:xfrm>
          <a:off x="4114800" y="3390457"/>
          <a:ext cx="4724400" cy="2898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67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r>
              <a:rPr lang="en-US" sz="3200" b="1" dirty="0">
                <a:solidFill>
                  <a:schemeClr val="accent2">
                    <a:lumMod val="50000"/>
                  </a:schemeClr>
                </a:solidFill>
                <a:latin typeface="+mn-lt"/>
              </a:rPr>
              <a:t>Overcoming Challenges</a:t>
            </a:r>
            <a:endParaRPr lang="en-US" sz="32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4587" y="2256520"/>
            <a:ext cx="3505200" cy="2628900"/>
          </a:xfrm>
          <a:prstGeom prst="rect">
            <a:avLst/>
          </a:prstGeom>
          <a:effectLst>
            <a:outerShdw blurRad="76200" dist="127000" dir="6600000" algn="ctr" rotWithShape="0">
              <a:schemeClr val="tx1">
                <a:alpha val="96000"/>
              </a:schemeClr>
            </a:outerShdw>
            <a:softEdge rad="508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818370"/>
            <a:ext cx="3044490" cy="2283367"/>
          </a:xfrm>
          <a:prstGeom prst="rect">
            <a:avLst/>
          </a:prstGeom>
          <a:effectLst>
            <a:outerShdw blurRad="76200" dist="127000" dir="6600000" algn="ctr" rotWithShape="0">
              <a:schemeClr val="tx1">
                <a:alpha val="96000"/>
              </a:schemeClr>
            </a:outerShdw>
            <a:softEdge rad="508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04243" y="3718925"/>
            <a:ext cx="2894148" cy="2170612"/>
          </a:xfrm>
          <a:prstGeom prst="rect">
            <a:avLst/>
          </a:prstGeom>
          <a:effectLst>
            <a:outerShdw blurRad="76200" dist="127000" dir="6600000" algn="ctr" rotWithShape="0">
              <a:schemeClr val="tx1">
                <a:alpha val="96000"/>
              </a:schemeClr>
            </a:outerShdw>
            <a:softEdge rad="50800"/>
          </a:effectLst>
        </p:spPr>
      </p:pic>
      <p:pic>
        <p:nvPicPr>
          <p:cNvPr id="3" name="Picture 2">
            <a:extLst>
              <a:ext uri="{FF2B5EF4-FFF2-40B4-BE49-F238E27FC236}">
                <a16:creationId xmlns:a16="http://schemas.microsoft.com/office/drawing/2014/main" id="{4300581D-06C7-74D3-C3E0-681C1E5BC23B}"/>
              </a:ext>
            </a:extLst>
          </p:cNvPr>
          <p:cNvPicPr>
            <a:picLocks noChangeAspect="1"/>
          </p:cNvPicPr>
          <p:nvPr/>
        </p:nvPicPr>
        <p:blipFill>
          <a:blip r:embed="rId5"/>
          <a:stretch>
            <a:fillRect/>
          </a:stretch>
        </p:blipFill>
        <p:spPr>
          <a:xfrm>
            <a:off x="1768068" y="6298522"/>
            <a:ext cx="1533569" cy="568905"/>
          </a:xfrm>
          <a:prstGeom prst="rect">
            <a:avLst/>
          </a:prstGeom>
        </p:spPr>
      </p:pic>
    </p:spTree>
    <p:extLst>
      <p:ext uri="{BB962C8B-B14F-4D97-AF65-F5344CB8AC3E}">
        <p14:creationId xmlns:p14="http://schemas.microsoft.com/office/powerpoint/2010/main" val="34522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0" y="253451"/>
            <a:ext cx="1955074" cy="3594701"/>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3500" dirty="0">
                <a:effectLst>
                  <a:outerShdw blurRad="38100" dist="38100" dir="2700000" algn="tl">
                    <a:srgbClr val="000000">
                      <a:alpha val="43137"/>
                    </a:srgbClr>
                  </a:outerShdw>
                </a:effectLst>
              </a:rPr>
              <a:t>Challenge:</a:t>
            </a:r>
            <a:br>
              <a:rPr lang="en-US" sz="3500" dirty="0">
                <a:effectLst>
                  <a:outerShdw blurRad="38100" dist="38100" dir="2700000" algn="tl">
                    <a:srgbClr val="000000">
                      <a:alpha val="43137"/>
                    </a:srgbClr>
                  </a:outerShdw>
                </a:effectLst>
              </a:rPr>
            </a:br>
            <a:r>
              <a:rPr lang="en-US" sz="3500" dirty="0">
                <a:effectLst>
                  <a:outerShdw blurRad="38100" dist="38100" dir="2700000" algn="tl">
                    <a:srgbClr val="000000">
                      <a:alpha val="43137"/>
                    </a:srgbClr>
                  </a:outerShdw>
                </a:effectLst>
              </a:rPr>
              <a:t>Limited </a:t>
            </a:r>
            <a:br>
              <a:rPr lang="en-US" sz="3500" dirty="0">
                <a:effectLst>
                  <a:outerShdw blurRad="38100" dist="38100" dir="2700000" algn="tl">
                    <a:srgbClr val="000000">
                      <a:alpha val="43137"/>
                    </a:srgbClr>
                  </a:outerShdw>
                </a:effectLst>
              </a:rPr>
            </a:br>
            <a:r>
              <a:rPr lang="en-US" sz="3500" dirty="0">
                <a:effectLst>
                  <a:outerShdw blurRad="38100" dist="38100" dir="2700000" algn="tl">
                    <a:srgbClr val="000000">
                      <a:alpha val="43137"/>
                    </a:srgbClr>
                  </a:outerShdw>
                </a:effectLst>
              </a:rPr>
              <a:t>access to screening LDCT</a:t>
            </a:r>
          </a:p>
        </p:txBody>
      </p:sp>
      <p:pic>
        <p:nvPicPr>
          <p:cNvPr id="5" name="Picture 4"/>
          <p:cNvPicPr/>
          <p:nvPr/>
        </p:nvPicPr>
        <p:blipFill>
          <a:blip r:embed="rId3"/>
          <a:stretch>
            <a:fillRect/>
          </a:stretch>
        </p:blipFill>
        <p:spPr>
          <a:xfrm>
            <a:off x="381000" y="252665"/>
            <a:ext cx="4800600" cy="4495800"/>
          </a:xfrm>
          <a:prstGeom prst="rect">
            <a:avLst/>
          </a:prstGeom>
          <a:ln w="28575">
            <a:noFill/>
          </a:ln>
          <a:effectLst>
            <a:glow rad="127000">
              <a:schemeClr val="tx1">
                <a:alpha val="39000"/>
              </a:schemeClr>
            </a:glow>
          </a:effectLst>
        </p:spPr>
      </p:pic>
      <p:graphicFrame>
        <p:nvGraphicFramePr>
          <p:cNvPr id="6" name="Table 5"/>
          <p:cNvGraphicFramePr>
            <a:graphicFrameLocks noGrp="1"/>
          </p:cNvGraphicFramePr>
          <p:nvPr>
            <p:extLst>
              <p:ext uri="{D42A27DB-BD31-4B8C-83A1-F6EECF244321}">
                <p14:modId xmlns:p14="http://schemas.microsoft.com/office/powerpoint/2010/main" val="936322053"/>
              </p:ext>
            </p:extLst>
          </p:nvPr>
        </p:nvGraphicFramePr>
        <p:xfrm>
          <a:off x="4572000" y="4411871"/>
          <a:ext cx="4343401" cy="1859310"/>
        </p:xfrm>
        <a:graphic>
          <a:graphicData uri="http://schemas.openxmlformats.org/drawingml/2006/table">
            <a:tbl>
              <a:tblPr firstRow="1" firstCol="1" bandRow="1">
                <a:tableStyleId>{073A0DAA-6AF3-43AB-8588-CEC1D06C72B9}</a:tableStyleId>
              </a:tblPr>
              <a:tblGrid>
                <a:gridCol w="1752600">
                  <a:extLst>
                    <a:ext uri="{9D8B030D-6E8A-4147-A177-3AD203B41FA5}">
                      <a16:colId xmlns:a16="http://schemas.microsoft.com/office/drawing/2014/main" val="20000"/>
                    </a:ext>
                  </a:extLst>
                </a:gridCol>
                <a:gridCol w="575247">
                  <a:extLst>
                    <a:ext uri="{9D8B030D-6E8A-4147-A177-3AD203B41FA5}">
                      <a16:colId xmlns:a16="http://schemas.microsoft.com/office/drawing/2014/main" val="20001"/>
                    </a:ext>
                  </a:extLst>
                </a:gridCol>
                <a:gridCol w="688833">
                  <a:extLst>
                    <a:ext uri="{9D8B030D-6E8A-4147-A177-3AD203B41FA5}">
                      <a16:colId xmlns:a16="http://schemas.microsoft.com/office/drawing/2014/main" val="20002"/>
                    </a:ext>
                  </a:extLst>
                </a:gridCol>
                <a:gridCol w="688833">
                  <a:extLst>
                    <a:ext uri="{9D8B030D-6E8A-4147-A177-3AD203B41FA5}">
                      <a16:colId xmlns:a16="http://schemas.microsoft.com/office/drawing/2014/main" val="20003"/>
                    </a:ext>
                  </a:extLst>
                </a:gridCol>
                <a:gridCol w="637888">
                  <a:extLst>
                    <a:ext uri="{9D8B030D-6E8A-4147-A177-3AD203B41FA5}">
                      <a16:colId xmlns:a16="http://schemas.microsoft.com/office/drawing/2014/main" val="20004"/>
                    </a:ext>
                  </a:extLst>
                </a:gridCol>
              </a:tblGrid>
              <a:tr h="0">
                <a:tc gridSpan="5">
                  <a:txBody>
                    <a:bodyPr/>
                    <a:lstStyle/>
                    <a:p>
                      <a:pPr marL="0" marR="0" algn="ctr">
                        <a:lnSpc>
                          <a:spcPct val="107000"/>
                        </a:lnSpc>
                        <a:spcBef>
                          <a:spcPts val="0"/>
                        </a:spcBef>
                        <a:spcAft>
                          <a:spcPts val="0"/>
                        </a:spcAft>
                      </a:pPr>
                      <a:r>
                        <a:rPr lang="en-US" sz="1600" dirty="0">
                          <a:effectLst/>
                        </a:rPr>
                        <a:t> 2 X 2 Design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0652">
                <a:tc rowSpan="2">
                  <a:txBody>
                    <a:bodyPr/>
                    <a:lstStyle/>
                    <a:p>
                      <a:pPr marL="0" marR="0" algn="ctr">
                        <a:lnSpc>
                          <a:spcPct val="107000"/>
                        </a:lnSpc>
                        <a:spcBef>
                          <a:spcPts val="0"/>
                        </a:spcBef>
                        <a:spcAft>
                          <a:spcPts val="0"/>
                        </a:spcAft>
                      </a:pPr>
                      <a:r>
                        <a:rPr lang="en-US" sz="1600" dirty="0">
                          <a:effectLst/>
                        </a:rPr>
                        <a:t>Intervention: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gridSpan="4">
                  <a:txBody>
                    <a:bodyPr/>
                    <a:lstStyle/>
                    <a:p>
                      <a:pPr marL="0" marR="0" algn="ctr">
                        <a:lnSpc>
                          <a:spcPct val="107000"/>
                        </a:lnSpc>
                        <a:spcBef>
                          <a:spcPts val="0"/>
                        </a:spcBef>
                        <a:spcAft>
                          <a:spcPts val="0"/>
                        </a:spcAft>
                      </a:pPr>
                      <a:r>
                        <a:rPr lang="en-US" sz="1600" dirty="0">
                          <a:effectLst/>
                        </a:rPr>
                        <a:t>Study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0652">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0002"/>
                  </a:ext>
                </a:extLst>
              </a:tr>
              <a:tr h="330652">
                <a:tc>
                  <a:txBody>
                    <a:bodyPr/>
                    <a:lstStyle/>
                    <a:p>
                      <a:pPr marL="0" marR="0" algn="ctr">
                        <a:lnSpc>
                          <a:spcPct val="107000"/>
                        </a:lnSpc>
                        <a:spcBef>
                          <a:spcPts val="0"/>
                        </a:spcBef>
                        <a:spcAft>
                          <a:spcPts val="0"/>
                        </a:spcAft>
                      </a:pPr>
                      <a:r>
                        <a:rPr lang="en-US" sz="1600" dirty="0">
                          <a:effectLst/>
                        </a:rPr>
                        <a:t>Provider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0003"/>
                  </a:ext>
                </a:extLst>
              </a:tr>
              <a:tr h="330652">
                <a:tc>
                  <a:txBody>
                    <a:bodyPr/>
                    <a:lstStyle/>
                    <a:p>
                      <a:pPr marL="0" marR="0" algn="ctr">
                        <a:lnSpc>
                          <a:spcPct val="107000"/>
                        </a:lnSpc>
                        <a:spcBef>
                          <a:spcPts val="0"/>
                        </a:spcBef>
                        <a:spcAft>
                          <a:spcPts val="0"/>
                        </a:spcAft>
                      </a:pPr>
                      <a:r>
                        <a:rPr lang="en-US" sz="1600" dirty="0">
                          <a:effectLst/>
                        </a:rPr>
                        <a:t>Individuals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0004"/>
                  </a:ext>
                </a:extLst>
              </a:tr>
              <a:tr h="242205">
                <a:tc gridSpan="5">
                  <a:txBody>
                    <a:bodyPr/>
                    <a:lstStyle/>
                    <a:p>
                      <a:pPr marL="0" marR="0" algn="ctr">
                        <a:lnSpc>
                          <a:spcPct val="107000"/>
                        </a:lnSpc>
                        <a:spcBef>
                          <a:spcPts val="0"/>
                        </a:spcBef>
                        <a:spcAft>
                          <a:spcPts val="0"/>
                        </a:spcAft>
                      </a:pPr>
                      <a:r>
                        <a:rPr lang="en-US" sz="1600" dirty="0">
                          <a:effectLst/>
                        </a:rPr>
                        <a:t>*</a:t>
                      </a:r>
                      <a:r>
                        <a:rPr lang="en-US" sz="1400" dirty="0">
                          <a:effectLst/>
                        </a:rPr>
                        <a:t>delayed intervention based on study findings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2CFA78F9-382D-172E-FC20-967A53D3FB87}"/>
              </a:ext>
            </a:extLst>
          </p:cNvPr>
          <p:cNvPicPr>
            <a:picLocks noChangeAspect="1"/>
          </p:cNvPicPr>
          <p:nvPr/>
        </p:nvPicPr>
        <p:blipFill>
          <a:blip r:embed="rId4"/>
          <a:stretch>
            <a:fillRect/>
          </a:stretch>
        </p:blipFill>
        <p:spPr>
          <a:xfrm>
            <a:off x="1766852" y="6248400"/>
            <a:ext cx="1533569" cy="568905"/>
          </a:xfrm>
          <a:prstGeom prst="rect">
            <a:avLst/>
          </a:prstGeom>
        </p:spPr>
      </p:pic>
    </p:spTree>
    <p:extLst>
      <p:ext uri="{BB962C8B-B14F-4D97-AF65-F5344CB8AC3E}">
        <p14:creationId xmlns:p14="http://schemas.microsoft.com/office/powerpoint/2010/main" val="246579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7105-D666-A5DA-75D2-6337552E4D39}"/>
              </a:ext>
            </a:extLst>
          </p:cNvPr>
          <p:cNvSpPr>
            <a:spLocks noGrp="1"/>
          </p:cNvSpPr>
          <p:nvPr>
            <p:ph type="title"/>
          </p:nvPr>
        </p:nvSpPr>
        <p:spPr>
          <a:xfrm>
            <a:off x="772998" y="286605"/>
            <a:ext cx="7593762" cy="1084996"/>
          </a:xfrm>
        </p:spPr>
        <p:txBody>
          <a:bodyPr>
            <a:normAutofit/>
          </a:bodyPr>
          <a:lstStyle/>
          <a:p>
            <a:r>
              <a:rPr lang="en-US" sz="3200" b="1" dirty="0">
                <a:solidFill>
                  <a:srgbClr val="5A2120"/>
                </a:solidFill>
                <a:latin typeface="+mn-lt"/>
                <a:ea typeface="Times New Roman"/>
                <a:cs typeface="Times New Roman"/>
              </a:rPr>
              <a:t>Barriers To Care </a:t>
            </a:r>
            <a:endParaRPr lang="en-US" sz="3200" dirty="0"/>
          </a:p>
        </p:txBody>
      </p:sp>
      <p:sp>
        <p:nvSpPr>
          <p:cNvPr id="3" name="Content Placeholder 2">
            <a:extLst>
              <a:ext uri="{FF2B5EF4-FFF2-40B4-BE49-F238E27FC236}">
                <a16:creationId xmlns:a16="http://schemas.microsoft.com/office/drawing/2014/main" id="{98149504-59E6-0885-7A31-9CCB5A79EA10}"/>
              </a:ext>
            </a:extLst>
          </p:cNvPr>
          <p:cNvSpPr>
            <a:spLocks noGrp="1"/>
          </p:cNvSpPr>
          <p:nvPr>
            <p:ph idx="1"/>
          </p:nvPr>
        </p:nvSpPr>
        <p:spPr>
          <a:xfrm>
            <a:off x="772998" y="1524000"/>
            <a:ext cx="7589520" cy="4131733"/>
          </a:xfrm>
        </p:spPr>
        <p:txBody>
          <a:bodyPr>
            <a:noAutofit/>
          </a:bodyPr>
          <a:lstStyle/>
          <a:p>
            <a:endParaRPr lang="en-US" b="1" dirty="0"/>
          </a:p>
          <a:p>
            <a:r>
              <a:rPr lang="en-US" sz="2400" b="1" dirty="0"/>
              <a:t>Community </a:t>
            </a:r>
          </a:p>
          <a:p>
            <a:pPr>
              <a:buFont typeface="Arial" panose="020B0604020202020204" pitchFamily="34" charset="0"/>
              <a:buChar char="•"/>
            </a:pPr>
            <a:r>
              <a:rPr lang="en-US" sz="2400" dirty="0"/>
              <a:t>Rural with limited access</a:t>
            </a:r>
          </a:p>
          <a:p>
            <a:pPr>
              <a:buFont typeface="Arial" panose="020B0604020202020204" pitchFamily="34" charset="0"/>
              <a:buChar char="•"/>
            </a:pPr>
            <a:r>
              <a:rPr lang="en-US" sz="2400" dirty="0"/>
              <a:t>Distance to imaging </a:t>
            </a:r>
          </a:p>
          <a:p>
            <a:pPr>
              <a:buFont typeface="Arial" panose="020B0604020202020204" pitchFamily="34" charset="0"/>
              <a:buChar char="•"/>
            </a:pPr>
            <a:r>
              <a:rPr lang="en-US" sz="2400" dirty="0"/>
              <a:t>Lack of transportation, childcare, support  </a:t>
            </a:r>
          </a:p>
          <a:p>
            <a:pPr>
              <a:buFont typeface="Arial" panose="020B0604020202020204" pitchFamily="34" charset="0"/>
              <a:buChar char="•"/>
            </a:pPr>
            <a:r>
              <a:rPr lang="en-US" sz="2400" dirty="0"/>
              <a:t>Community members uninsured and reliant on IHS contract care </a:t>
            </a:r>
          </a:p>
          <a:p>
            <a:pPr>
              <a:buFont typeface="Arial" panose="020B0604020202020204" pitchFamily="34" charset="0"/>
              <a:buChar char="•"/>
            </a:pPr>
            <a:r>
              <a:rPr lang="en-US" sz="2400" dirty="0"/>
              <a:t>Fatalistic frame of mind </a:t>
            </a:r>
          </a:p>
          <a:p>
            <a:pPr>
              <a:buFont typeface="Arial" panose="020B0604020202020204" pitchFamily="34" charset="0"/>
              <a:buChar char="•"/>
            </a:pPr>
            <a:r>
              <a:rPr lang="en-US" sz="2400" dirty="0"/>
              <a:t>Low life expectancy  </a:t>
            </a:r>
          </a:p>
          <a:p>
            <a:endParaRPr lang="en-US" sz="1000" dirty="0"/>
          </a:p>
        </p:txBody>
      </p:sp>
      <p:pic>
        <p:nvPicPr>
          <p:cNvPr id="4" name="Picture 3">
            <a:extLst>
              <a:ext uri="{FF2B5EF4-FFF2-40B4-BE49-F238E27FC236}">
                <a16:creationId xmlns:a16="http://schemas.microsoft.com/office/drawing/2014/main" id="{65FA1F56-919F-BE36-DD12-B9A17488E322}"/>
              </a:ext>
            </a:extLst>
          </p:cNvPr>
          <p:cNvPicPr>
            <a:picLocks noChangeAspect="1"/>
          </p:cNvPicPr>
          <p:nvPr/>
        </p:nvPicPr>
        <p:blipFill>
          <a:blip r:embed="rId2"/>
          <a:stretch>
            <a:fillRect/>
          </a:stretch>
        </p:blipFill>
        <p:spPr>
          <a:xfrm>
            <a:off x="1828926" y="6289095"/>
            <a:ext cx="1533569" cy="568905"/>
          </a:xfrm>
          <a:prstGeom prst="rect">
            <a:avLst/>
          </a:prstGeom>
        </p:spPr>
      </p:pic>
    </p:spTree>
    <p:extLst>
      <p:ext uri="{BB962C8B-B14F-4D97-AF65-F5344CB8AC3E}">
        <p14:creationId xmlns:p14="http://schemas.microsoft.com/office/powerpoint/2010/main" val="694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7105-D666-A5DA-75D2-6337552E4D39}"/>
              </a:ext>
            </a:extLst>
          </p:cNvPr>
          <p:cNvSpPr>
            <a:spLocks noGrp="1"/>
          </p:cNvSpPr>
          <p:nvPr>
            <p:ph type="title"/>
          </p:nvPr>
        </p:nvSpPr>
        <p:spPr>
          <a:xfrm>
            <a:off x="777240" y="286605"/>
            <a:ext cx="7589520" cy="1008796"/>
          </a:xfrm>
        </p:spPr>
        <p:txBody>
          <a:bodyPr>
            <a:normAutofit/>
          </a:bodyPr>
          <a:lstStyle/>
          <a:p>
            <a:r>
              <a:rPr lang="en-US" sz="3200" b="1" dirty="0">
                <a:solidFill>
                  <a:srgbClr val="5A2120"/>
                </a:solidFill>
                <a:latin typeface="+mn-lt"/>
                <a:ea typeface="Times New Roman"/>
                <a:cs typeface="Times New Roman"/>
              </a:rPr>
              <a:t>Barriers To Care </a:t>
            </a:r>
            <a:endParaRPr lang="en-US" sz="3200" dirty="0"/>
          </a:p>
        </p:txBody>
      </p:sp>
      <p:sp>
        <p:nvSpPr>
          <p:cNvPr id="3" name="Content Placeholder 2">
            <a:extLst>
              <a:ext uri="{FF2B5EF4-FFF2-40B4-BE49-F238E27FC236}">
                <a16:creationId xmlns:a16="http://schemas.microsoft.com/office/drawing/2014/main" id="{98149504-59E6-0885-7A31-9CCB5A79EA10}"/>
              </a:ext>
            </a:extLst>
          </p:cNvPr>
          <p:cNvSpPr>
            <a:spLocks noGrp="1"/>
          </p:cNvSpPr>
          <p:nvPr>
            <p:ph idx="1"/>
          </p:nvPr>
        </p:nvSpPr>
        <p:spPr>
          <a:xfrm>
            <a:off x="777240" y="1447800"/>
            <a:ext cx="7589520" cy="4131733"/>
          </a:xfrm>
        </p:spPr>
        <p:txBody>
          <a:bodyPr>
            <a:noAutofit/>
          </a:bodyPr>
          <a:lstStyle/>
          <a:p>
            <a:endParaRPr lang="en-US" b="1" dirty="0"/>
          </a:p>
          <a:p>
            <a:r>
              <a:rPr lang="en-US" sz="2400" b="1" dirty="0"/>
              <a:t>Provider</a:t>
            </a:r>
          </a:p>
          <a:p>
            <a:pPr>
              <a:buFont typeface="Arial" panose="020B0604020202020204" pitchFamily="34" charset="0"/>
              <a:buChar char="•"/>
            </a:pPr>
            <a:r>
              <a:rPr lang="en-US" sz="2400" dirty="0"/>
              <a:t>Rotating providers </a:t>
            </a:r>
          </a:p>
          <a:p>
            <a:pPr>
              <a:buFont typeface="Arial" panose="020B0604020202020204" pitchFamily="34" charset="0"/>
              <a:buChar char="•"/>
            </a:pPr>
            <a:r>
              <a:rPr lang="en-US" sz="2400" dirty="0"/>
              <a:t>Not utilizing LDCT as standard of care for screening  </a:t>
            </a:r>
          </a:p>
          <a:p>
            <a:pPr>
              <a:buFont typeface="Arial" panose="020B0604020202020204" pitchFamily="34" charset="0"/>
              <a:buChar char="•"/>
            </a:pPr>
            <a:r>
              <a:rPr lang="en-US" sz="2400" dirty="0"/>
              <a:t>IHS providers not referring out </a:t>
            </a:r>
          </a:p>
          <a:p>
            <a:pPr>
              <a:buFont typeface="Arial" panose="020B0604020202020204" pitchFamily="34" charset="0"/>
              <a:buChar char="•"/>
            </a:pPr>
            <a:r>
              <a:rPr lang="en-US" sz="2400" dirty="0"/>
              <a:t>Lack of provider and staff training and credentialling </a:t>
            </a:r>
          </a:p>
          <a:p>
            <a:r>
              <a:rPr lang="en-US" sz="2400" dirty="0"/>
              <a:t>  </a:t>
            </a:r>
            <a:r>
              <a:rPr lang="en-US" sz="2400" b="1" dirty="0"/>
              <a:t>Additional</a:t>
            </a:r>
          </a:p>
          <a:p>
            <a:r>
              <a:rPr lang="en-US" sz="2400" dirty="0"/>
              <a:t>Pandemic challenges – reservations communities locked down </a:t>
            </a:r>
          </a:p>
        </p:txBody>
      </p:sp>
      <p:pic>
        <p:nvPicPr>
          <p:cNvPr id="4" name="Picture 3">
            <a:extLst>
              <a:ext uri="{FF2B5EF4-FFF2-40B4-BE49-F238E27FC236}">
                <a16:creationId xmlns:a16="http://schemas.microsoft.com/office/drawing/2014/main" id="{22E5CC8A-3B3A-74A2-1450-87FB8FE5D005}"/>
              </a:ext>
            </a:extLst>
          </p:cNvPr>
          <p:cNvPicPr>
            <a:picLocks noChangeAspect="1"/>
          </p:cNvPicPr>
          <p:nvPr/>
        </p:nvPicPr>
        <p:blipFill>
          <a:blip r:embed="rId2"/>
          <a:stretch>
            <a:fillRect/>
          </a:stretch>
        </p:blipFill>
        <p:spPr>
          <a:xfrm>
            <a:off x="1828926" y="6289095"/>
            <a:ext cx="1533569" cy="568905"/>
          </a:xfrm>
          <a:prstGeom prst="rect">
            <a:avLst/>
          </a:prstGeom>
        </p:spPr>
      </p:pic>
    </p:spTree>
    <p:extLst>
      <p:ext uri="{BB962C8B-B14F-4D97-AF65-F5344CB8AC3E}">
        <p14:creationId xmlns:p14="http://schemas.microsoft.com/office/powerpoint/2010/main" val="55686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A526-D600-CACC-0CEC-F739928EFD11}"/>
              </a:ext>
            </a:extLst>
          </p:cNvPr>
          <p:cNvSpPr>
            <a:spLocks noGrp="1"/>
          </p:cNvSpPr>
          <p:nvPr>
            <p:ph type="title"/>
          </p:nvPr>
        </p:nvSpPr>
        <p:spPr>
          <a:xfrm>
            <a:off x="842838" y="286605"/>
            <a:ext cx="7543800" cy="703995"/>
          </a:xfrm>
        </p:spPr>
        <p:txBody>
          <a:bodyPr>
            <a:normAutofit/>
          </a:bodyPr>
          <a:lstStyle/>
          <a:p>
            <a:r>
              <a:rPr lang="en-US" sz="3200" b="1" dirty="0">
                <a:solidFill>
                  <a:srgbClr val="5A2120"/>
                </a:solidFill>
                <a:latin typeface="+mn-lt"/>
                <a:ea typeface="Times New Roman"/>
                <a:cs typeface="Times New Roman"/>
              </a:rPr>
              <a:t>Lessons Learned</a:t>
            </a:r>
            <a:endParaRPr lang="en-US" sz="3200" dirty="0">
              <a:latin typeface="+mn-lt"/>
            </a:endParaRPr>
          </a:p>
        </p:txBody>
      </p:sp>
      <p:sp>
        <p:nvSpPr>
          <p:cNvPr id="3" name="Content Placeholder 2">
            <a:extLst>
              <a:ext uri="{FF2B5EF4-FFF2-40B4-BE49-F238E27FC236}">
                <a16:creationId xmlns:a16="http://schemas.microsoft.com/office/drawing/2014/main" id="{A25E2003-9F33-482D-684D-FD0F82D2FB58}"/>
              </a:ext>
            </a:extLst>
          </p:cNvPr>
          <p:cNvSpPr>
            <a:spLocks noGrp="1"/>
          </p:cNvSpPr>
          <p:nvPr>
            <p:ph idx="1"/>
          </p:nvPr>
        </p:nvSpPr>
        <p:spPr>
          <a:xfrm>
            <a:off x="831839" y="1031295"/>
            <a:ext cx="7543801" cy="5257800"/>
          </a:xfrm>
        </p:spPr>
        <p:txBody>
          <a:bodyPr>
            <a:normAutofit fontScale="77500" lnSpcReduction="20000"/>
          </a:bodyPr>
          <a:lstStyle/>
          <a:p>
            <a:pPr marL="0" indent="0">
              <a:spcAft>
                <a:spcPts val="400"/>
              </a:spcAft>
              <a:buNone/>
            </a:pPr>
            <a:r>
              <a:rPr lang="en-US" sz="2300" b="1" dirty="0">
                <a:solidFill>
                  <a:schemeClr val="tx1"/>
                </a:solidFill>
              </a:rPr>
              <a:t>Be prepared to influence process, EMR tab for fast referral</a:t>
            </a:r>
          </a:p>
          <a:p>
            <a:pPr marL="0" indent="0">
              <a:spcAft>
                <a:spcPts val="400"/>
              </a:spcAft>
              <a:buNone/>
            </a:pPr>
            <a:r>
              <a:rPr lang="en-US" sz="2300" b="1" dirty="0">
                <a:solidFill>
                  <a:schemeClr val="tx1"/>
                </a:solidFill>
              </a:rPr>
              <a:t>Plan and preparation in place to  assist community members through financial resources to mitigate travel and access barriers</a:t>
            </a:r>
          </a:p>
          <a:p>
            <a:pPr marL="0" indent="0">
              <a:spcAft>
                <a:spcPts val="400"/>
              </a:spcAft>
              <a:buNone/>
            </a:pPr>
            <a:r>
              <a:rPr lang="en-US" sz="2300" b="1" dirty="0">
                <a:solidFill>
                  <a:schemeClr val="tx1"/>
                </a:solidFill>
              </a:rPr>
              <a:t>Implementation Science, requires patience, time and trust</a:t>
            </a:r>
          </a:p>
          <a:p>
            <a:pPr marL="0" indent="0">
              <a:spcAft>
                <a:spcPts val="400"/>
              </a:spcAft>
              <a:buNone/>
            </a:pPr>
            <a:r>
              <a:rPr lang="en-US" sz="2300" b="1" dirty="0">
                <a:solidFill>
                  <a:schemeClr val="tx1"/>
                </a:solidFill>
              </a:rPr>
              <a:t>Plan early for a sustainability strategy </a:t>
            </a:r>
          </a:p>
          <a:p>
            <a:pPr marL="0" indent="0">
              <a:spcAft>
                <a:spcPts val="400"/>
              </a:spcAft>
              <a:buNone/>
            </a:pPr>
            <a:r>
              <a:rPr lang="en-US" sz="2300" b="1" dirty="0"/>
              <a:t>Community based participatory research (CBPR)</a:t>
            </a:r>
          </a:p>
          <a:p>
            <a:pPr marL="635508" lvl="1" indent="-342900">
              <a:buFont typeface="Arial" pitchFamily="34" charset="0"/>
              <a:buChar char="•"/>
            </a:pPr>
            <a:r>
              <a:rPr lang="en-US" sz="2300" dirty="0"/>
              <a:t>Navigation staff are tribal members living on the reservations</a:t>
            </a:r>
          </a:p>
          <a:p>
            <a:pPr marL="635508" lvl="1" indent="-342900">
              <a:buFont typeface="Arial" pitchFamily="34" charset="0"/>
              <a:buChar char="•"/>
            </a:pPr>
            <a:r>
              <a:rPr lang="en-US" sz="2300" dirty="0"/>
              <a:t>Engage tribe early, often and consistently </a:t>
            </a:r>
          </a:p>
          <a:p>
            <a:pPr marL="0" indent="0">
              <a:spcAft>
                <a:spcPts val="400"/>
              </a:spcAft>
              <a:buNone/>
            </a:pPr>
            <a:r>
              <a:rPr lang="en-US" sz="2300" b="1" dirty="0"/>
              <a:t>Flexibility</a:t>
            </a:r>
          </a:p>
          <a:p>
            <a:pPr marL="800100" lvl="1" indent="-342900">
              <a:buFont typeface="Arial" pitchFamily="34" charset="0"/>
              <a:buChar char="•"/>
            </a:pPr>
            <a:r>
              <a:rPr lang="en-US" sz="2300" dirty="0"/>
              <a:t>Program strategy adjusted for community needs (COVID)</a:t>
            </a:r>
          </a:p>
          <a:p>
            <a:pPr marL="800100" lvl="1" indent="-342900">
              <a:buFont typeface="Arial" pitchFamily="34" charset="0"/>
              <a:buChar char="•"/>
            </a:pPr>
            <a:r>
              <a:rPr lang="en-US" sz="2300" dirty="0"/>
              <a:t>Unintended challenges produce creative solutions and partnerships</a:t>
            </a:r>
          </a:p>
          <a:p>
            <a:pPr marL="800100" lvl="1" indent="-342900">
              <a:buFont typeface="Arial" pitchFamily="34" charset="0"/>
              <a:buChar char="•"/>
            </a:pPr>
            <a:r>
              <a:rPr lang="en-US" sz="2300" dirty="0"/>
              <a:t>Adapt to needs , offer/provide resources when needed </a:t>
            </a:r>
            <a:r>
              <a:rPr lang="en-US" sz="2300" dirty="0" err="1"/>
              <a:t>ie</a:t>
            </a:r>
            <a:r>
              <a:rPr lang="en-US" sz="2300" dirty="0"/>
              <a:t> provider credentialing connections </a:t>
            </a:r>
          </a:p>
          <a:p>
            <a:pPr marL="0" indent="0">
              <a:spcAft>
                <a:spcPts val="400"/>
              </a:spcAft>
              <a:buNone/>
            </a:pPr>
            <a:r>
              <a:rPr lang="en-US" sz="2300" b="1" dirty="0"/>
              <a:t>Many necessary ongoing collaborations: Healthcare, policy, tribal, IHS, both within and outside of South Dakota</a:t>
            </a:r>
          </a:p>
          <a:p>
            <a:pPr marL="0" indent="0">
              <a:spcAft>
                <a:spcPts val="400"/>
              </a:spcAft>
              <a:buNone/>
            </a:pPr>
            <a:r>
              <a:rPr lang="en-US" sz="2300" b="1" dirty="0"/>
              <a:t>Essential that PI is part of the community/region with dedicated research time (funding)</a:t>
            </a:r>
          </a:p>
          <a:p>
            <a:endParaRPr lang="en-US" dirty="0"/>
          </a:p>
        </p:txBody>
      </p:sp>
      <p:pic>
        <p:nvPicPr>
          <p:cNvPr id="4" name="Picture 3">
            <a:extLst>
              <a:ext uri="{FF2B5EF4-FFF2-40B4-BE49-F238E27FC236}">
                <a16:creationId xmlns:a16="http://schemas.microsoft.com/office/drawing/2014/main" id="{550A7C24-298E-B8D6-5F91-047097257F5F}"/>
              </a:ext>
            </a:extLst>
          </p:cNvPr>
          <p:cNvPicPr>
            <a:picLocks noChangeAspect="1"/>
          </p:cNvPicPr>
          <p:nvPr/>
        </p:nvPicPr>
        <p:blipFill>
          <a:blip r:embed="rId3"/>
          <a:stretch>
            <a:fillRect/>
          </a:stretch>
        </p:blipFill>
        <p:spPr>
          <a:xfrm>
            <a:off x="1720670" y="6289095"/>
            <a:ext cx="1533569" cy="568905"/>
          </a:xfrm>
          <a:prstGeom prst="rect">
            <a:avLst/>
          </a:prstGeom>
        </p:spPr>
      </p:pic>
    </p:spTree>
    <p:extLst>
      <p:ext uri="{BB962C8B-B14F-4D97-AF65-F5344CB8AC3E}">
        <p14:creationId xmlns:p14="http://schemas.microsoft.com/office/powerpoint/2010/main" val="357172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A526-D600-CACC-0CEC-F739928EFD11}"/>
              </a:ext>
            </a:extLst>
          </p:cNvPr>
          <p:cNvSpPr>
            <a:spLocks noGrp="1"/>
          </p:cNvSpPr>
          <p:nvPr>
            <p:ph type="title"/>
          </p:nvPr>
        </p:nvSpPr>
        <p:spPr>
          <a:xfrm>
            <a:off x="685800" y="286605"/>
            <a:ext cx="7700838" cy="780196"/>
          </a:xfrm>
        </p:spPr>
        <p:txBody>
          <a:bodyPr>
            <a:normAutofit/>
          </a:bodyPr>
          <a:lstStyle/>
          <a:p>
            <a:r>
              <a:rPr lang="en-US" sz="3200" b="1" dirty="0">
                <a:solidFill>
                  <a:srgbClr val="5A2120"/>
                </a:solidFill>
                <a:latin typeface="+mn-lt"/>
                <a:ea typeface="Times New Roman"/>
                <a:cs typeface="Times New Roman"/>
              </a:rPr>
              <a:t>Why Navigation ?</a:t>
            </a:r>
            <a:endParaRPr lang="en-US" sz="3200" dirty="0">
              <a:latin typeface="+mn-lt"/>
            </a:endParaRPr>
          </a:p>
        </p:txBody>
      </p:sp>
      <p:sp>
        <p:nvSpPr>
          <p:cNvPr id="3" name="Content Placeholder 2">
            <a:extLst>
              <a:ext uri="{FF2B5EF4-FFF2-40B4-BE49-F238E27FC236}">
                <a16:creationId xmlns:a16="http://schemas.microsoft.com/office/drawing/2014/main" id="{A25E2003-9F33-482D-684D-FD0F82D2FB58}"/>
              </a:ext>
            </a:extLst>
          </p:cNvPr>
          <p:cNvSpPr>
            <a:spLocks noGrp="1"/>
          </p:cNvSpPr>
          <p:nvPr>
            <p:ph idx="1"/>
          </p:nvPr>
        </p:nvSpPr>
        <p:spPr>
          <a:xfrm>
            <a:off x="822959" y="1371601"/>
            <a:ext cx="7543801" cy="5105400"/>
          </a:xfrm>
        </p:spPr>
        <p:txBody>
          <a:bodyPr>
            <a:normAutofit lnSpcReduction="10000"/>
          </a:bodyPr>
          <a:lstStyle/>
          <a:p>
            <a:pPr marL="0" indent="0">
              <a:spcAft>
                <a:spcPts val="400"/>
              </a:spcAft>
              <a:buNone/>
            </a:pPr>
            <a:r>
              <a:rPr lang="en-US" sz="2400" dirty="0"/>
              <a:t>Navigation Increases:</a:t>
            </a:r>
          </a:p>
          <a:p>
            <a:pPr marL="342900" indent="-342900">
              <a:spcAft>
                <a:spcPts val="400"/>
              </a:spcAft>
              <a:buFont typeface="Arial" pitchFamily="34" charset="0"/>
              <a:buChar char="•"/>
            </a:pPr>
            <a:r>
              <a:rPr lang="en-US" sz="2400" dirty="0"/>
              <a:t>Access</a:t>
            </a:r>
          </a:p>
          <a:p>
            <a:pPr marL="342900" indent="-342900">
              <a:spcAft>
                <a:spcPts val="400"/>
              </a:spcAft>
              <a:buFont typeface="Arial" pitchFamily="34" charset="0"/>
              <a:buChar char="•"/>
            </a:pPr>
            <a:r>
              <a:rPr lang="en-US" sz="2400" dirty="0"/>
              <a:t>Resources </a:t>
            </a:r>
          </a:p>
          <a:p>
            <a:pPr marL="342900" indent="-342900">
              <a:spcAft>
                <a:spcPts val="400"/>
              </a:spcAft>
              <a:buFont typeface="Arial" pitchFamily="34" charset="0"/>
              <a:buChar char="•"/>
            </a:pPr>
            <a:r>
              <a:rPr lang="en-US" sz="2400" dirty="0"/>
              <a:t>Screening completion</a:t>
            </a:r>
          </a:p>
          <a:p>
            <a:pPr marL="342900" indent="-342900">
              <a:spcAft>
                <a:spcPts val="400"/>
              </a:spcAft>
              <a:buFont typeface="Arial" pitchFamily="34" charset="0"/>
              <a:buChar char="•"/>
            </a:pPr>
            <a:r>
              <a:rPr lang="en-US" sz="2400" dirty="0"/>
              <a:t>Follow up across continuity of care </a:t>
            </a:r>
          </a:p>
          <a:p>
            <a:pPr marL="342900" indent="-342900">
              <a:spcAft>
                <a:spcPts val="400"/>
              </a:spcAft>
              <a:buFont typeface="Arial" pitchFamily="34" charset="0"/>
              <a:buChar char="•"/>
            </a:pPr>
            <a:r>
              <a:rPr lang="en-US" sz="2400" dirty="0"/>
              <a:t>Compliance to treatment </a:t>
            </a:r>
          </a:p>
          <a:p>
            <a:pPr marL="342900" indent="-342900">
              <a:spcAft>
                <a:spcPts val="400"/>
              </a:spcAft>
              <a:buFont typeface="Arial" pitchFamily="34" charset="0"/>
              <a:buChar char="•"/>
            </a:pPr>
            <a:r>
              <a:rPr lang="en-US" sz="2400" dirty="0"/>
              <a:t>Knowledge and understanding</a:t>
            </a:r>
          </a:p>
          <a:p>
            <a:pPr marL="342900" indent="-342900">
              <a:spcAft>
                <a:spcPts val="400"/>
              </a:spcAft>
              <a:buFont typeface="Arial" pitchFamily="34" charset="0"/>
              <a:buChar char="•"/>
            </a:pPr>
            <a:r>
              <a:rPr lang="en-US" sz="2400" dirty="0"/>
              <a:t>Collaborations</a:t>
            </a:r>
          </a:p>
          <a:p>
            <a:pPr marL="342900" indent="-342900">
              <a:spcAft>
                <a:spcPts val="400"/>
              </a:spcAft>
              <a:buFont typeface="Arial" pitchFamily="34" charset="0"/>
              <a:buChar char="•"/>
            </a:pPr>
            <a:r>
              <a:rPr lang="en-US" sz="2400" dirty="0"/>
              <a:t>Process improvements</a:t>
            </a:r>
          </a:p>
          <a:p>
            <a:pPr marL="342900" indent="-342900">
              <a:spcAft>
                <a:spcPts val="400"/>
              </a:spcAft>
              <a:buFont typeface="Arial" pitchFamily="34" charset="0"/>
              <a:buChar char="•"/>
            </a:pPr>
            <a:r>
              <a:rPr lang="en-US" sz="2400" dirty="0"/>
              <a:t>Trust</a:t>
            </a:r>
          </a:p>
          <a:p>
            <a:endParaRPr lang="en-US" dirty="0"/>
          </a:p>
        </p:txBody>
      </p:sp>
      <p:pic>
        <p:nvPicPr>
          <p:cNvPr id="4" name="Picture 3">
            <a:extLst>
              <a:ext uri="{FF2B5EF4-FFF2-40B4-BE49-F238E27FC236}">
                <a16:creationId xmlns:a16="http://schemas.microsoft.com/office/drawing/2014/main" id="{550A7C24-298E-B8D6-5F91-047097257F5F}"/>
              </a:ext>
            </a:extLst>
          </p:cNvPr>
          <p:cNvPicPr>
            <a:picLocks noChangeAspect="1"/>
          </p:cNvPicPr>
          <p:nvPr/>
        </p:nvPicPr>
        <p:blipFill>
          <a:blip r:embed="rId3"/>
          <a:stretch>
            <a:fillRect/>
          </a:stretch>
        </p:blipFill>
        <p:spPr>
          <a:xfrm>
            <a:off x="1720670" y="6289095"/>
            <a:ext cx="1533569" cy="568905"/>
          </a:xfrm>
          <a:prstGeom prst="rect">
            <a:avLst/>
          </a:prstGeom>
        </p:spPr>
      </p:pic>
    </p:spTree>
    <p:extLst>
      <p:ext uri="{BB962C8B-B14F-4D97-AF65-F5344CB8AC3E}">
        <p14:creationId xmlns:p14="http://schemas.microsoft.com/office/powerpoint/2010/main" val="212488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AEFEAC1-BF3F-41DB-8BA1-7314827DED5F}"/>
              </a:ext>
            </a:extLst>
          </p:cNvPr>
          <p:cNvPicPr>
            <a:picLocks noGrp="1" noChangeAspect="1"/>
          </p:cNvPicPr>
          <p:nvPr>
            <p:ph sz="half" idx="4294967295"/>
          </p:nvPr>
        </p:nvPicPr>
        <p:blipFill>
          <a:blip r:embed="rId3"/>
          <a:stretch>
            <a:fillRect/>
          </a:stretch>
        </p:blipFill>
        <p:spPr>
          <a:xfrm>
            <a:off x="3200400" y="2240856"/>
            <a:ext cx="5791200" cy="4046021"/>
          </a:xfrm>
          <a:prstGeom prst="rect">
            <a:avLst/>
          </a:prstGeom>
          <a:effectLst>
            <a:softEdge rad="50800"/>
          </a:effectLst>
        </p:spPr>
      </p:pic>
      <p:sp>
        <p:nvSpPr>
          <p:cNvPr id="3" name="TextBox 2">
            <a:extLst>
              <a:ext uri="{FF2B5EF4-FFF2-40B4-BE49-F238E27FC236}">
                <a16:creationId xmlns:a16="http://schemas.microsoft.com/office/drawing/2014/main" id="{BC68211A-DBA1-24BF-9603-18B1956D1A94}"/>
              </a:ext>
            </a:extLst>
          </p:cNvPr>
          <p:cNvSpPr txBox="1"/>
          <p:nvPr/>
        </p:nvSpPr>
        <p:spPr>
          <a:xfrm>
            <a:off x="152400" y="1219200"/>
            <a:ext cx="4572000" cy="2308324"/>
          </a:xfrm>
          <a:prstGeom prst="rect">
            <a:avLst/>
          </a:prstGeom>
          <a:noFill/>
        </p:spPr>
        <p:txBody>
          <a:bodyPr wrap="square">
            <a:spAutoFit/>
          </a:bodyPr>
          <a:lstStyle/>
          <a:p>
            <a:r>
              <a:rPr lang="en-US" sz="1800" dirty="0"/>
              <a:t>Created to address disparities in prevention, cancer care, and outcomes between American Indian and non-American Indian populations.</a:t>
            </a:r>
          </a:p>
          <a:p>
            <a:endParaRPr lang="en-US" sz="1800" dirty="0"/>
          </a:p>
          <a:p>
            <a:r>
              <a:rPr lang="en-US" sz="1800" dirty="0"/>
              <a:t>American Indians present </a:t>
            </a:r>
          </a:p>
          <a:p>
            <a:r>
              <a:rPr lang="en-US" sz="1800" dirty="0"/>
              <a:t>with more advanced stages</a:t>
            </a:r>
          </a:p>
          <a:p>
            <a:r>
              <a:rPr lang="en-US" sz="1800" dirty="0"/>
              <a:t> of cancer and experience</a:t>
            </a:r>
          </a:p>
          <a:p>
            <a:r>
              <a:rPr lang="en-US" sz="1800" dirty="0"/>
              <a:t> lower cure rates.</a:t>
            </a:r>
          </a:p>
        </p:txBody>
      </p:sp>
      <p:sp>
        <p:nvSpPr>
          <p:cNvPr id="6" name="TextBox 5">
            <a:extLst>
              <a:ext uri="{FF2B5EF4-FFF2-40B4-BE49-F238E27FC236}">
                <a16:creationId xmlns:a16="http://schemas.microsoft.com/office/drawing/2014/main" id="{93AA78C8-DBE5-D9B8-726E-87EBB1FFF755}"/>
              </a:ext>
            </a:extLst>
          </p:cNvPr>
          <p:cNvSpPr txBox="1"/>
          <p:nvPr/>
        </p:nvSpPr>
        <p:spPr>
          <a:xfrm>
            <a:off x="304800" y="415985"/>
            <a:ext cx="7162800" cy="584775"/>
          </a:xfrm>
          <a:prstGeom prst="rect">
            <a:avLst/>
          </a:prstGeom>
          <a:noFill/>
        </p:spPr>
        <p:txBody>
          <a:bodyPr wrap="square">
            <a:spAutoFit/>
          </a:bodyPr>
          <a:lstStyle/>
          <a:p>
            <a:r>
              <a:rPr lang="en-US" sz="3200" b="1" dirty="0">
                <a:solidFill>
                  <a:srgbClr val="5A2120"/>
                </a:solidFill>
                <a:latin typeface="+mn-lt"/>
                <a:ea typeface="Times New Roman"/>
                <a:cs typeface="Times New Roman"/>
              </a:rPr>
              <a:t>Walking Forward History 2002</a:t>
            </a:r>
            <a:endParaRPr lang="en-US" sz="3200" dirty="0">
              <a:latin typeface="+mn-lt"/>
            </a:endParaRPr>
          </a:p>
        </p:txBody>
      </p:sp>
    </p:spTree>
    <p:extLst>
      <p:ext uri="{BB962C8B-B14F-4D97-AF65-F5344CB8AC3E}">
        <p14:creationId xmlns:p14="http://schemas.microsoft.com/office/powerpoint/2010/main" val="103904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1EDC0F-65C8-53BA-85DE-7A60C8807B6B}"/>
              </a:ext>
            </a:extLst>
          </p:cNvPr>
          <p:cNvPicPr>
            <a:picLocks noChangeAspect="1"/>
          </p:cNvPicPr>
          <p:nvPr/>
        </p:nvPicPr>
        <p:blipFill>
          <a:blip r:embed="rId2">
            <a:alphaModFix amt="35000"/>
          </a:blip>
          <a:stretch>
            <a:fillRect/>
          </a:stretch>
        </p:blipFill>
        <p:spPr>
          <a:xfrm>
            <a:off x="2357" y="219173"/>
            <a:ext cx="9167069" cy="6208058"/>
          </a:xfrm>
          <a:prstGeom prst="rect">
            <a:avLst/>
          </a:prstGeom>
          <a:effectLst>
            <a:outerShdw blurRad="139700" dist="63500" dir="5400000" algn="ctr" rotWithShape="0">
              <a:schemeClr val="tx1">
                <a:alpha val="99000"/>
              </a:schemeClr>
            </a:outerShdw>
          </a:effectLst>
        </p:spPr>
      </p:pic>
      <p:sp>
        <p:nvSpPr>
          <p:cNvPr id="7" name="TextBox 6"/>
          <p:cNvSpPr txBox="1"/>
          <p:nvPr/>
        </p:nvSpPr>
        <p:spPr>
          <a:xfrm>
            <a:off x="152400" y="2592510"/>
            <a:ext cx="9017026" cy="3385542"/>
          </a:xfrm>
          <a:prstGeom prst="rect">
            <a:avLst/>
          </a:prstGeom>
          <a:noFill/>
        </p:spPr>
        <p:txBody>
          <a:bodyPr wrap="square">
            <a:spAutoFit/>
          </a:bodyPr>
          <a:lstStyle/>
          <a:p>
            <a:pPr algn="ctr"/>
            <a:endParaRPr lang="en-US" sz="1400" dirty="0">
              <a:solidFill>
                <a:schemeClr val="bg1"/>
              </a:solidFill>
            </a:endParaRPr>
          </a:p>
          <a:p>
            <a:pPr algn="ctr"/>
            <a:r>
              <a:rPr lang="en-US" sz="2000" dirty="0">
                <a:solidFill>
                  <a:schemeClr val="bg1"/>
                </a:solidFill>
                <a:latin typeface="+mn-lt"/>
                <a:cs typeface="+mn-cs"/>
              </a:rPr>
              <a:t>Michele Sargent RN</a:t>
            </a:r>
          </a:p>
          <a:p>
            <a:pPr algn="ctr"/>
            <a:r>
              <a:rPr lang="en-US" sz="2000" dirty="0">
                <a:solidFill>
                  <a:schemeClr val="bg1"/>
                </a:solidFill>
                <a:latin typeface="+mn-lt"/>
                <a:cs typeface="+mn-cs"/>
              </a:rPr>
              <a:t>Program Manager</a:t>
            </a:r>
          </a:p>
          <a:p>
            <a:pPr algn="ctr"/>
            <a:r>
              <a:rPr lang="en-US" sz="2000" dirty="0">
                <a:solidFill>
                  <a:schemeClr val="bg1"/>
                </a:solidFill>
                <a:latin typeface="+mn-lt"/>
                <a:cs typeface="+mn-cs"/>
              </a:rPr>
              <a:t>Walking Forward Program</a:t>
            </a:r>
          </a:p>
          <a:p>
            <a:pPr algn="ctr"/>
            <a:r>
              <a:rPr lang="en-US" sz="2000" dirty="0">
                <a:solidFill>
                  <a:schemeClr val="bg1"/>
                </a:solidFill>
                <a:latin typeface="+mn-lt"/>
                <a:cs typeface="+mn-cs"/>
              </a:rPr>
              <a:t>Avera Research Institute, </a:t>
            </a:r>
          </a:p>
          <a:p>
            <a:pPr marL="0" marR="0" algn="ctr">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4904 5</a:t>
            </a:r>
            <a:r>
              <a:rPr lang="en-US" sz="200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Street 1C</a:t>
            </a:r>
          </a:p>
          <a:p>
            <a:pPr marL="0" marR="0" algn="ctr">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Rapid City, SD 57701</a:t>
            </a:r>
          </a:p>
          <a:p>
            <a:pPr marL="0" marR="0" algn="ctr">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605 791 1724</a:t>
            </a:r>
          </a:p>
          <a:p>
            <a:pPr marL="0" marR="0" algn="ctr">
              <a:spcBef>
                <a:spcPts val="0"/>
              </a:spcBef>
              <a:spcAft>
                <a:spcPts val="0"/>
              </a:spcAft>
            </a:pP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https://www.avera.org/research-at-avera/research-institute/walking-forward/</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2000" dirty="0">
              <a:solidFill>
                <a:schemeClr val="bg1"/>
              </a:solidFill>
              <a:latin typeface="+mn-lt"/>
              <a:cs typeface="+mn-cs"/>
            </a:endParaRPr>
          </a:p>
        </p:txBody>
      </p:sp>
      <p:sp>
        <p:nvSpPr>
          <p:cNvPr id="6" name="TextBox 5"/>
          <p:cNvSpPr txBox="1"/>
          <p:nvPr/>
        </p:nvSpPr>
        <p:spPr>
          <a:xfrm>
            <a:off x="632460" y="1691801"/>
            <a:ext cx="7924800" cy="661720"/>
          </a:xfrm>
          <a:prstGeom prst="rect">
            <a:avLst/>
          </a:prstGeom>
          <a:noFill/>
        </p:spPr>
        <p:txBody>
          <a:bodyPr>
            <a:spAutoFit/>
          </a:bodyPr>
          <a:lstStyle/>
          <a:p>
            <a:pPr algn="ctr" fontAlgn="auto">
              <a:spcBef>
                <a:spcPts val="0"/>
              </a:spcBef>
              <a:spcAft>
                <a:spcPts val="0"/>
              </a:spcAft>
              <a:defRPr/>
            </a:pPr>
            <a:r>
              <a:rPr lang="en-US" sz="3700" b="1" dirty="0">
                <a:ln w="12700" cap="flat" cmpd="sng" algn="ctr">
                  <a:solidFill>
                    <a:srgbClr val="000000"/>
                  </a:solidFill>
                  <a:prstDash val="solid"/>
                  <a:round/>
                </a:ln>
                <a:solidFill>
                  <a:srgbClr val="FF0000"/>
                </a:solidFill>
                <a:latin typeface="Arial Black" pitchFamily="34" charset="0"/>
                <a:ea typeface="Times New Roman"/>
                <a:cs typeface="Times New Roman"/>
              </a:rPr>
              <a:t>Thank you </a:t>
            </a:r>
            <a:endParaRPr lang="en-US" sz="3700" dirty="0">
              <a:latin typeface="Arial Black" pitchFamily="34" charset="0"/>
              <a:ea typeface="Times New Roman"/>
              <a:cs typeface="+mn-cs"/>
            </a:endParaRPr>
          </a:p>
        </p:txBody>
      </p:sp>
      <p:sp>
        <p:nvSpPr>
          <p:cNvPr id="5" name="TextBox 4">
            <a:extLst>
              <a:ext uri="{FF2B5EF4-FFF2-40B4-BE49-F238E27FC236}">
                <a16:creationId xmlns:a16="http://schemas.microsoft.com/office/drawing/2014/main" id="{DA0650D8-F5EB-BFBC-CC62-6223BF4001AE}"/>
              </a:ext>
            </a:extLst>
          </p:cNvPr>
          <p:cNvSpPr txBox="1"/>
          <p:nvPr/>
        </p:nvSpPr>
        <p:spPr>
          <a:xfrm>
            <a:off x="2224477" y="1230136"/>
            <a:ext cx="4722828" cy="923330"/>
          </a:xfrm>
          <a:prstGeom prst="rect">
            <a:avLst/>
          </a:prstGeom>
          <a:noFill/>
        </p:spPr>
        <p:txBody>
          <a:bodyPr wrap="square">
            <a:spAutoFit/>
          </a:bodyPr>
          <a:lstStyle/>
          <a:p>
            <a:pPr marL="0" marR="0">
              <a:spcBef>
                <a:spcPts val="0"/>
              </a:spcBef>
              <a:spcAft>
                <a:spcPts val="0"/>
              </a:spcAft>
            </a:pPr>
            <a:endParaRPr lang="en-US" sz="1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07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800" b="1" dirty="0">
                <a:solidFill>
                  <a:srgbClr val="5A2120"/>
                </a:solidFill>
                <a:effectLst>
                  <a:outerShdw blurRad="38100" dist="38100" dir="2700000" algn="tl">
                    <a:srgbClr val="000000">
                      <a:alpha val="43137"/>
                    </a:srgbClr>
                  </a:outerShdw>
                </a:effectLst>
              </a:rPr>
            </a:br>
            <a:endParaRPr lang="en-US" sz="2800" dirty="0"/>
          </a:p>
        </p:txBody>
      </p:sp>
      <p:sp>
        <p:nvSpPr>
          <p:cNvPr id="3" name="Content Placeholder 2"/>
          <p:cNvSpPr>
            <a:spLocks noGrp="1"/>
          </p:cNvSpPr>
          <p:nvPr>
            <p:ph idx="1"/>
          </p:nvPr>
        </p:nvSpPr>
        <p:spPr/>
        <p:txBody>
          <a:bodyPr/>
          <a:lstStyle/>
          <a:p>
            <a:pPr marL="0" indent="0">
              <a:buNone/>
            </a:pPr>
            <a:r>
              <a:rPr lang="en-US" sz="2800" dirty="0"/>
              <a:t> </a:t>
            </a:r>
            <a:endParaRPr lang="en-US" sz="2400" dirty="0">
              <a:effectLst>
                <a:outerShdw blurRad="38100" dist="38100" dir="2700000" algn="tl">
                  <a:srgbClr val="000000">
                    <a:alpha val="43137"/>
                  </a:srgbClr>
                </a:outerShdw>
              </a:effectLst>
            </a:endParaRPr>
          </a:p>
        </p:txBody>
      </p:sp>
      <p:pic>
        <p:nvPicPr>
          <p:cNvPr id="4" name="Picture 3" descr="Petereit Figure 2.jpg">
            <a:extLst>
              <a:ext uri="{FF2B5EF4-FFF2-40B4-BE49-F238E27FC236}">
                <a16:creationId xmlns:a16="http://schemas.microsoft.com/office/drawing/2014/main" id="{AE2A8522-8865-1844-3E36-55B62382E7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401" y="1066800"/>
            <a:ext cx="6030599" cy="506588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32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23546"/>
            <a:ext cx="8763000" cy="584775"/>
          </a:xfrm>
          <a:prstGeom prst="rect">
            <a:avLst/>
          </a:prstGeom>
        </p:spPr>
        <p:txBody>
          <a:bodyPr wrap="square">
            <a:spAutoFit/>
          </a:bodyPr>
          <a:lstStyle/>
          <a:p>
            <a:r>
              <a:rPr lang="en-US" sz="3200" b="1" dirty="0">
                <a:solidFill>
                  <a:schemeClr val="accent2">
                    <a:lumMod val="50000"/>
                  </a:schemeClr>
                </a:solidFill>
                <a:latin typeface="+mn-lt"/>
              </a:rPr>
              <a:t>Smoking and Lung Cancer in South Dakota</a:t>
            </a:r>
          </a:p>
        </p:txBody>
      </p:sp>
      <p:sp>
        <p:nvSpPr>
          <p:cNvPr id="5" name="Rectangle 4"/>
          <p:cNvSpPr/>
          <p:nvPr/>
        </p:nvSpPr>
        <p:spPr>
          <a:xfrm>
            <a:off x="457200" y="1752599"/>
            <a:ext cx="7696200" cy="3970318"/>
          </a:xfrm>
          <a:prstGeom prst="rect">
            <a:avLst/>
          </a:prstGeom>
        </p:spPr>
        <p:txBody>
          <a:bodyPr wrap="square">
            <a:spAutoFit/>
          </a:bodyPr>
          <a:lstStyle/>
          <a:p>
            <a:r>
              <a:rPr lang="en-US" sz="2400" dirty="0"/>
              <a:t>High smoking rates: State average 20%, 7 counties over 30% (Todd County highest at 41%)</a:t>
            </a:r>
          </a:p>
          <a:p>
            <a:r>
              <a:rPr lang="en-US" sz="2400" dirty="0"/>
              <a:t>High lung cancer mortality rates: </a:t>
            </a:r>
          </a:p>
          <a:p>
            <a:pPr marL="742950" lvl="1" indent="-285750">
              <a:buFont typeface="Arial" panose="020B0604020202020204" pitchFamily="34" charset="0"/>
              <a:buChar char="•"/>
            </a:pPr>
            <a:r>
              <a:rPr lang="en-US" sz="2400" dirty="0"/>
              <a:t>American Indian: 95 per 100,000</a:t>
            </a:r>
          </a:p>
          <a:p>
            <a:pPr marL="742950" lvl="1" indent="-285750">
              <a:buFont typeface="Arial" panose="020B0604020202020204" pitchFamily="34" charset="0"/>
              <a:buChar char="•"/>
            </a:pPr>
            <a:r>
              <a:rPr lang="en-US" sz="2400" dirty="0"/>
              <a:t>Whites: 55 per 100,000</a:t>
            </a:r>
          </a:p>
          <a:p>
            <a:pPr marL="742950" lvl="1" indent="-285750">
              <a:buFont typeface="Arial" panose="020B0604020202020204" pitchFamily="34" charset="0"/>
              <a:buChar char="•"/>
            </a:pPr>
            <a:r>
              <a:rPr lang="en-US" sz="2400" dirty="0">
                <a:solidFill>
                  <a:srgbClr val="0070C0"/>
                </a:solidFill>
              </a:rPr>
              <a:t>Northern Plains AIs:  highest lung cancer mortality rate in the US</a:t>
            </a:r>
          </a:p>
          <a:p>
            <a:pPr marL="285750" indent="-285750">
              <a:buFont typeface="Arial" panose="020B0604020202020204" pitchFamily="34" charset="0"/>
              <a:buChar char="•"/>
            </a:pPr>
            <a:endParaRPr lang="en-US" sz="2800" b="1" dirty="0"/>
          </a:p>
          <a:p>
            <a:endParaRPr lang="en-US" sz="2800" b="1" dirty="0"/>
          </a:p>
          <a:p>
            <a:pPr marL="342900" lvl="0" indent="-342900">
              <a:buFont typeface="Arial" panose="020B0604020202020204" pitchFamily="34" charset="0"/>
              <a:buChar char="•"/>
            </a:pPr>
            <a:endParaRPr lang="en-US" sz="2800" b="1" dirty="0"/>
          </a:p>
        </p:txBody>
      </p:sp>
      <p:pic>
        <p:nvPicPr>
          <p:cNvPr id="6" name="Picture 5"/>
          <p:cNvPicPr>
            <a:picLocks noChangeAspect="1"/>
          </p:cNvPicPr>
          <p:nvPr/>
        </p:nvPicPr>
        <p:blipFill>
          <a:blip r:embed="rId3"/>
          <a:stretch>
            <a:fillRect/>
          </a:stretch>
        </p:blipFill>
        <p:spPr>
          <a:xfrm>
            <a:off x="4724400" y="4191000"/>
            <a:ext cx="4167468" cy="2476069"/>
          </a:xfrm>
          <a:prstGeom prst="rect">
            <a:avLst/>
          </a:prstGeom>
        </p:spPr>
      </p:pic>
      <p:sp>
        <p:nvSpPr>
          <p:cNvPr id="7" name="TextBox 6"/>
          <p:cNvSpPr txBox="1"/>
          <p:nvPr/>
        </p:nvSpPr>
        <p:spPr>
          <a:xfrm>
            <a:off x="1276206" y="5399752"/>
            <a:ext cx="3886200" cy="646331"/>
          </a:xfrm>
          <a:prstGeom prst="rect">
            <a:avLst/>
          </a:prstGeom>
          <a:noFill/>
        </p:spPr>
        <p:txBody>
          <a:bodyPr wrap="square" rtlCol="0">
            <a:spAutoFit/>
          </a:bodyPr>
          <a:lstStyle/>
          <a:p>
            <a:r>
              <a:rPr lang="en-US" b="1" dirty="0"/>
              <a:t>New diagnosis of Non-Small-Cell </a:t>
            </a:r>
          </a:p>
          <a:p>
            <a:r>
              <a:rPr lang="en-US" b="1" dirty="0"/>
              <a:t>Lung cancer 2009-2015 Rapid City</a:t>
            </a:r>
          </a:p>
        </p:txBody>
      </p:sp>
      <p:pic>
        <p:nvPicPr>
          <p:cNvPr id="3" name="Picture 2">
            <a:extLst>
              <a:ext uri="{FF2B5EF4-FFF2-40B4-BE49-F238E27FC236}">
                <a16:creationId xmlns:a16="http://schemas.microsoft.com/office/drawing/2014/main" id="{72CF8FAA-4641-4E3F-657C-F90E4F6E4B83}"/>
              </a:ext>
            </a:extLst>
          </p:cNvPr>
          <p:cNvPicPr>
            <a:picLocks noChangeAspect="1"/>
          </p:cNvPicPr>
          <p:nvPr/>
        </p:nvPicPr>
        <p:blipFill>
          <a:blip r:embed="rId4"/>
          <a:stretch>
            <a:fillRect/>
          </a:stretch>
        </p:blipFill>
        <p:spPr>
          <a:xfrm>
            <a:off x="1828926" y="6289095"/>
            <a:ext cx="1533569" cy="568905"/>
          </a:xfrm>
          <a:prstGeom prst="rect">
            <a:avLst/>
          </a:prstGeom>
        </p:spPr>
      </p:pic>
    </p:spTree>
    <p:extLst>
      <p:ext uri="{BB962C8B-B14F-4D97-AF65-F5344CB8AC3E}">
        <p14:creationId xmlns:p14="http://schemas.microsoft.com/office/powerpoint/2010/main" val="314063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3332-8268-7EE7-CA13-4014485D8065}"/>
              </a:ext>
            </a:extLst>
          </p:cNvPr>
          <p:cNvSpPr>
            <a:spLocks noGrp="1"/>
          </p:cNvSpPr>
          <p:nvPr>
            <p:ph type="title"/>
          </p:nvPr>
        </p:nvSpPr>
        <p:spPr>
          <a:xfrm>
            <a:off x="502919" y="246847"/>
            <a:ext cx="7863841" cy="1353353"/>
          </a:xfrm>
        </p:spPr>
        <p:txBody>
          <a:bodyPr>
            <a:normAutofit/>
          </a:bodyPr>
          <a:lstStyle/>
          <a:p>
            <a:r>
              <a:rPr lang="en-US" sz="2800" b="1" dirty="0">
                <a:solidFill>
                  <a:schemeClr val="accent2">
                    <a:lumMod val="50000"/>
                  </a:schemeClr>
                </a:solidFill>
                <a:latin typeface="+mn-lt"/>
              </a:rPr>
              <a:t>Increasing Lung Cancer Screening for High- Risk Smokers in a Frontier Population 2017</a:t>
            </a:r>
            <a:endParaRPr lang="en-US" sz="2800" dirty="0">
              <a:latin typeface="+mn-lt"/>
            </a:endParaRPr>
          </a:p>
        </p:txBody>
      </p:sp>
      <p:sp>
        <p:nvSpPr>
          <p:cNvPr id="3" name="Content Placeholder 2">
            <a:extLst>
              <a:ext uri="{FF2B5EF4-FFF2-40B4-BE49-F238E27FC236}">
                <a16:creationId xmlns:a16="http://schemas.microsoft.com/office/drawing/2014/main" id="{778D9071-C5CA-1F1E-0B1F-F94951FDFB00}"/>
              </a:ext>
            </a:extLst>
          </p:cNvPr>
          <p:cNvSpPr>
            <a:spLocks noGrp="1"/>
          </p:cNvSpPr>
          <p:nvPr>
            <p:ph idx="1"/>
          </p:nvPr>
        </p:nvSpPr>
        <p:spPr>
          <a:xfrm>
            <a:off x="502920" y="1524000"/>
            <a:ext cx="8275322" cy="4402666"/>
          </a:xfrm>
        </p:spPr>
        <p:txBody>
          <a:bodyPr>
            <a:noAutofit/>
          </a:bodyPr>
          <a:lstStyle/>
          <a:p>
            <a:r>
              <a:rPr lang="en-US" sz="1500" b="1" dirty="0"/>
              <a:t>Research Question:</a:t>
            </a:r>
          </a:p>
          <a:p>
            <a:pPr lvl="1"/>
            <a:r>
              <a:rPr lang="en-US" sz="1500" dirty="0">
                <a:latin typeface="+mn-lt"/>
              </a:rPr>
              <a:t>Will </a:t>
            </a:r>
            <a:r>
              <a:rPr lang="en-US" sz="1500" u="sng" dirty="0">
                <a:latin typeface="+mn-lt"/>
              </a:rPr>
              <a:t>provider</a:t>
            </a:r>
            <a:r>
              <a:rPr lang="en-US" sz="1500" dirty="0">
                <a:latin typeface="+mn-lt"/>
              </a:rPr>
              <a:t> and/or </a:t>
            </a:r>
            <a:r>
              <a:rPr lang="en-US" sz="1500" u="sng" dirty="0">
                <a:latin typeface="+mn-lt"/>
              </a:rPr>
              <a:t>individual level </a:t>
            </a:r>
            <a:r>
              <a:rPr lang="en-US" sz="1500" dirty="0">
                <a:latin typeface="+mn-lt"/>
              </a:rPr>
              <a:t>interventions </a:t>
            </a:r>
            <a:r>
              <a:rPr lang="en-US" sz="1500" u="sng" dirty="0">
                <a:latin typeface="+mn-lt"/>
              </a:rPr>
              <a:t>increase LDCT lung cancer screening </a:t>
            </a:r>
            <a:r>
              <a:rPr lang="en-US" sz="1500" dirty="0">
                <a:latin typeface="+mn-lt"/>
              </a:rPr>
              <a:t>among high-risk smokers living in western South Dakota?</a:t>
            </a:r>
            <a:endParaRPr lang="en-US" sz="1500" b="1" dirty="0">
              <a:latin typeface="+mn-lt"/>
            </a:endParaRPr>
          </a:p>
          <a:p>
            <a:r>
              <a:rPr lang="en-US" sz="1500" b="1" dirty="0"/>
              <a:t>Project Goal:</a:t>
            </a:r>
          </a:p>
          <a:p>
            <a:pPr lvl="1"/>
            <a:r>
              <a:rPr lang="en-US" sz="1500" dirty="0"/>
              <a:t>To </a:t>
            </a:r>
            <a:r>
              <a:rPr lang="en-US" sz="1500" b="1" dirty="0"/>
              <a:t>increase lung cancer screening rates </a:t>
            </a:r>
            <a:r>
              <a:rPr lang="en-US" sz="1500" dirty="0"/>
              <a:t>by educating primary care providers and their clinic staff as well as community members in western South Dakota. </a:t>
            </a:r>
          </a:p>
          <a:p>
            <a:pPr marL="0" indent="0">
              <a:buNone/>
            </a:pPr>
            <a:r>
              <a:rPr lang="en-US" sz="1500" b="1" dirty="0"/>
              <a:t>Aim 1: Screening Awareness</a:t>
            </a:r>
          </a:p>
          <a:p>
            <a:pPr lvl="1">
              <a:buFont typeface="Arial" panose="020B0604020202020204" pitchFamily="34" charset="0"/>
              <a:buChar char="•"/>
            </a:pPr>
            <a:r>
              <a:rPr lang="en-US" sz="1500" dirty="0"/>
              <a:t>Build on previous research to improve provider and individual awareness of LDCT lung cancer screening</a:t>
            </a:r>
          </a:p>
          <a:p>
            <a:pPr lvl="2">
              <a:buFont typeface="Arial" panose="020B0604020202020204" pitchFamily="34" charset="0"/>
              <a:buChar char="•"/>
            </a:pPr>
            <a:r>
              <a:rPr lang="en-US" sz="1500" dirty="0"/>
              <a:t>Initial follow-up surveys at baseline and 6 months</a:t>
            </a:r>
          </a:p>
          <a:p>
            <a:pPr marL="0" indent="0">
              <a:buNone/>
            </a:pPr>
            <a:r>
              <a:rPr lang="en-US" sz="1500" b="1" dirty="0"/>
              <a:t>Aim 2:  Evaluate the efficacy of two interventions with PCPs and community members to increase awareness of LDCTs</a:t>
            </a:r>
          </a:p>
          <a:p>
            <a:pPr lvl="1">
              <a:buFont typeface="Arial" panose="020B0604020202020204" pitchFamily="34" charset="0"/>
              <a:buChar char="•"/>
            </a:pPr>
            <a:r>
              <a:rPr lang="en-US" sz="1500" dirty="0"/>
              <a:t>Main outcome measure: number of LDCTs completed</a:t>
            </a:r>
          </a:p>
          <a:p>
            <a:pPr marL="0" indent="0">
              <a:buNone/>
            </a:pPr>
            <a:r>
              <a:rPr lang="en-US" sz="1500" b="1" dirty="0"/>
              <a:t>Aim 3: Policy Symposium and Lung Health Forum</a:t>
            </a:r>
          </a:p>
          <a:p>
            <a:pPr lvl="1">
              <a:buFont typeface="Arial" panose="020B0604020202020204" pitchFamily="34" charset="0"/>
              <a:buChar char="•"/>
            </a:pPr>
            <a:r>
              <a:rPr lang="en-US" sz="1500" dirty="0"/>
              <a:t>Engage community members, state and tribal leaders, primary care providers</a:t>
            </a:r>
          </a:p>
          <a:p>
            <a:pPr lvl="1">
              <a:buFont typeface="Arial" panose="020B0604020202020204" pitchFamily="34" charset="0"/>
              <a:buChar char="•"/>
            </a:pPr>
            <a:r>
              <a:rPr lang="en-US" sz="1500" dirty="0"/>
              <a:t>Develop sustainable, evidence-based, culturally- and regionally-appropriate practice and policy recommendations</a:t>
            </a:r>
          </a:p>
          <a:p>
            <a:pPr marL="0" indent="0">
              <a:buNone/>
            </a:pPr>
            <a:endParaRPr lang="en-US" sz="1600" dirty="0"/>
          </a:p>
        </p:txBody>
      </p:sp>
      <p:pic>
        <p:nvPicPr>
          <p:cNvPr id="4" name="Picture 3">
            <a:extLst>
              <a:ext uri="{FF2B5EF4-FFF2-40B4-BE49-F238E27FC236}">
                <a16:creationId xmlns:a16="http://schemas.microsoft.com/office/drawing/2014/main" id="{13B67C5B-30BF-F46D-B265-BE4314847B8A}"/>
              </a:ext>
            </a:extLst>
          </p:cNvPr>
          <p:cNvPicPr>
            <a:picLocks noChangeAspect="1"/>
          </p:cNvPicPr>
          <p:nvPr/>
        </p:nvPicPr>
        <p:blipFill>
          <a:blip r:embed="rId2"/>
          <a:stretch>
            <a:fillRect/>
          </a:stretch>
        </p:blipFill>
        <p:spPr>
          <a:xfrm>
            <a:off x="1828926" y="6289095"/>
            <a:ext cx="1533569" cy="568905"/>
          </a:xfrm>
          <a:prstGeom prst="rect">
            <a:avLst/>
          </a:prstGeom>
        </p:spPr>
      </p:pic>
    </p:spTree>
    <p:extLst>
      <p:ext uri="{BB962C8B-B14F-4D97-AF65-F5344CB8AC3E}">
        <p14:creationId xmlns:p14="http://schemas.microsoft.com/office/powerpoint/2010/main" val="86212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058093"/>
            <a:ext cx="7543801" cy="5656215"/>
          </a:xfrm>
        </p:spPr>
        <p:txBody>
          <a:bodyPr>
            <a:normAutofit fontScale="47500" lnSpcReduction="20000"/>
          </a:bodyPr>
          <a:lstStyle/>
          <a:p>
            <a:r>
              <a:rPr lang="en-US" sz="5000" b="1" dirty="0"/>
              <a:t>Provider Workshops/CME sessions </a:t>
            </a:r>
          </a:p>
          <a:p>
            <a:r>
              <a:rPr lang="en-US" sz="5000" dirty="0"/>
              <a:t>	- 19 clinic sites completed </a:t>
            </a:r>
          </a:p>
          <a:p>
            <a:r>
              <a:rPr lang="en-US" sz="5000" dirty="0"/>
              <a:t>	- Provider accrual 135</a:t>
            </a:r>
          </a:p>
          <a:p>
            <a:r>
              <a:rPr lang="en-US" sz="5000" b="1" dirty="0"/>
              <a:t>Community Workshops/Education sessions</a:t>
            </a:r>
          </a:p>
          <a:p>
            <a:r>
              <a:rPr lang="en-US" sz="5000" dirty="0"/>
              <a:t>	- 1000 participants</a:t>
            </a:r>
          </a:p>
          <a:p>
            <a:r>
              <a:rPr lang="en-US" sz="5000" dirty="0">
                <a:solidFill>
                  <a:srgbClr val="FF0000"/>
                </a:solidFill>
              </a:rPr>
              <a:t>	</a:t>
            </a:r>
            <a:r>
              <a:rPr lang="en-US" sz="5000" dirty="0"/>
              <a:t>- 25 different communities throughout western SD</a:t>
            </a:r>
            <a:r>
              <a:rPr lang="en-US" sz="5000" dirty="0">
                <a:solidFill>
                  <a:srgbClr val="FF0000"/>
                </a:solidFill>
              </a:rPr>
              <a:t>	</a:t>
            </a:r>
          </a:p>
          <a:p>
            <a:r>
              <a:rPr lang="en-US" sz="5000" b="1" dirty="0"/>
              <a:t>Additional funding provided by the Irving A Hansen Memorial Foundation</a:t>
            </a:r>
          </a:p>
          <a:p>
            <a:r>
              <a:rPr lang="en-US" sz="5000" dirty="0"/>
              <a:t>	- Funds to pay for LDCTs ($152,500)</a:t>
            </a:r>
          </a:p>
          <a:p>
            <a:r>
              <a:rPr lang="en-US" sz="5000" dirty="0"/>
              <a:t>	- 500 LDCT referrals have been obtained with 390</a:t>
            </a:r>
          </a:p>
          <a:p>
            <a:r>
              <a:rPr lang="en-US" sz="5000" dirty="0"/>
              <a:t>	  completed </a:t>
            </a:r>
          </a:p>
          <a:p>
            <a:r>
              <a:rPr lang="en-US" sz="5000" dirty="0"/>
              <a:t>	</a:t>
            </a:r>
          </a:p>
          <a:p>
            <a:endParaRPr lang="en-US" dirty="0"/>
          </a:p>
        </p:txBody>
      </p:sp>
      <p:pic>
        <p:nvPicPr>
          <p:cNvPr id="4" name="Picture 3">
            <a:extLst>
              <a:ext uri="{FF2B5EF4-FFF2-40B4-BE49-F238E27FC236}">
                <a16:creationId xmlns:a16="http://schemas.microsoft.com/office/drawing/2014/main" id="{6A89AD86-CC27-39D7-9C4E-38615A059917}"/>
              </a:ext>
            </a:extLst>
          </p:cNvPr>
          <p:cNvPicPr>
            <a:picLocks noChangeAspect="1"/>
          </p:cNvPicPr>
          <p:nvPr/>
        </p:nvPicPr>
        <p:blipFill>
          <a:blip r:embed="rId2"/>
          <a:stretch>
            <a:fillRect/>
          </a:stretch>
        </p:blipFill>
        <p:spPr>
          <a:xfrm>
            <a:off x="1766852" y="6248400"/>
            <a:ext cx="1533569" cy="568905"/>
          </a:xfrm>
          <a:prstGeom prst="rect">
            <a:avLst/>
          </a:prstGeom>
        </p:spPr>
      </p:pic>
    </p:spTree>
    <p:extLst>
      <p:ext uri="{BB962C8B-B14F-4D97-AF65-F5344CB8AC3E}">
        <p14:creationId xmlns:p14="http://schemas.microsoft.com/office/powerpoint/2010/main" val="139801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C924-00CA-6E1B-D533-E00F5597A8CD}"/>
              </a:ext>
            </a:extLst>
          </p:cNvPr>
          <p:cNvSpPr>
            <a:spLocks noGrp="1"/>
          </p:cNvSpPr>
          <p:nvPr>
            <p:ph type="title"/>
          </p:nvPr>
        </p:nvSpPr>
        <p:spPr/>
        <p:txBody>
          <a:bodyPr>
            <a:normAutofit/>
          </a:bodyPr>
          <a:lstStyle/>
          <a:p>
            <a:r>
              <a:rPr lang="en-US" sz="2800" b="1" dirty="0">
                <a:solidFill>
                  <a:schemeClr val="accent2">
                    <a:lumMod val="50000"/>
                  </a:schemeClr>
                </a:solidFill>
                <a:latin typeface="+mn-lt"/>
              </a:rPr>
              <a:t>Provider Intervention </a:t>
            </a:r>
            <a:br>
              <a:rPr lang="en-US" sz="2800" b="1" dirty="0">
                <a:solidFill>
                  <a:schemeClr val="accent2">
                    <a:lumMod val="50000"/>
                  </a:schemeClr>
                </a:solidFill>
                <a:latin typeface="+mn-lt"/>
              </a:rPr>
            </a:br>
            <a:r>
              <a:rPr lang="en-US" sz="2800" b="1" dirty="0">
                <a:solidFill>
                  <a:schemeClr val="accent2">
                    <a:lumMod val="50000"/>
                  </a:schemeClr>
                </a:solidFill>
                <a:latin typeface="+mn-lt"/>
              </a:rPr>
              <a:t>Baseline/Pre-</a:t>
            </a:r>
            <a:r>
              <a:rPr lang="en-US" sz="2800" b="1" dirty="0" err="1">
                <a:solidFill>
                  <a:schemeClr val="accent2">
                    <a:lumMod val="50000"/>
                  </a:schemeClr>
                </a:solidFill>
                <a:latin typeface="+mn-lt"/>
              </a:rPr>
              <a:t>edu</a:t>
            </a:r>
            <a:r>
              <a:rPr lang="en-US" sz="2800" b="1" dirty="0">
                <a:solidFill>
                  <a:schemeClr val="accent2">
                    <a:lumMod val="50000"/>
                  </a:schemeClr>
                </a:solidFill>
                <a:latin typeface="+mn-lt"/>
              </a:rPr>
              <a:t>. Survey</a:t>
            </a:r>
            <a:endParaRPr lang="en-US" sz="2800" dirty="0">
              <a:latin typeface="+mn-lt"/>
            </a:endParaRPr>
          </a:p>
        </p:txBody>
      </p:sp>
      <p:sp>
        <p:nvSpPr>
          <p:cNvPr id="3" name="Content Placeholder 2">
            <a:extLst>
              <a:ext uri="{FF2B5EF4-FFF2-40B4-BE49-F238E27FC236}">
                <a16:creationId xmlns:a16="http://schemas.microsoft.com/office/drawing/2014/main" id="{D2CF06B2-4F9C-D5BB-9784-05DB8AAF49A2}"/>
              </a:ext>
            </a:extLst>
          </p:cNvPr>
          <p:cNvSpPr>
            <a:spLocks noGrp="1"/>
          </p:cNvSpPr>
          <p:nvPr>
            <p:ph idx="1"/>
          </p:nvPr>
        </p:nvSpPr>
        <p:spPr/>
        <p:txBody>
          <a:bodyPr>
            <a:normAutofit/>
          </a:bodyPr>
          <a:lstStyle/>
          <a:p>
            <a:pPr algn="l"/>
            <a:r>
              <a:rPr lang="en-US" sz="2400" u="sng" dirty="0">
                <a:solidFill>
                  <a:schemeClr val="tx1"/>
                </a:solidFill>
              </a:rPr>
              <a:t>LDCT Knowledge:</a:t>
            </a:r>
          </a:p>
          <a:p>
            <a:pPr marL="457200" indent="-457200" algn="l">
              <a:buFont typeface="Arial" panose="020B0604020202020204" pitchFamily="34" charset="0"/>
              <a:buChar char="•"/>
            </a:pPr>
            <a:r>
              <a:rPr lang="en-US" sz="2400" b="1" dirty="0">
                <a:solidFill>
                  <a:schemeClr val="tx1"/>
                </a:solidFill>
              </a:rPr>
              <a:t>36.7% </a:t>
            </a:r>
            <a:r>
              <a:rPr lang="en-US" sz="2400" dirty="0">
                <a:solidFill>
                  <a:schemeClr val="tx1"/>
                </a:solidFill>
              </a:rPr>
              <a:t>- had not previously received info about LDCT lung cancer screening</a:t>
            </a:r>
          </a:p>
          <a:p>
            <a:pPr marL="457200" indent="-457200" algn="l">
              <a:buFont typeface="Arial" panose="020B0604020202020204" pitchFamily="34" charset="0"/>
              <a:buChar char="•"/>
            </a:pPr>
            <a:r>
              <a:rPr lang="en-US" sz="2400" b="1" dirty="0">
                <a:solidFill>
                  <a:schemeClr val="tx1"/>
                </a:solidFill>
              </a:rPr>
              <a:t>71.1% </a:t>
            </a:r>
            <a:r>
              <a:rPr lang="en-US" sz="2400" dirty="0">
                <a:solidFill>
                  <a:schemeClr val="tx1"/>
                </a:solidFill>
              </a:rPr>
              <a:t>- had not received education/continuing education about LDCT lung cancer screening</a:t>
            </a:r>
          </a:p>
          <a:p>
            <a:pPr algn="l"/>
            <a:r>
              <a:rPr lang="en-US" sz="2400" u="sng" dirty="0">
                <a:solidFill>
                  <a:schemeClr val="tx1"/>
                </a:solidFill>
              </a:rPr>
              <a:t>LDCT Referrals:</a:t>
            </a:r>
          </a:p>
          <a:p>
            <a:pPr marL="457200" indent="-457200" algn="l">
              <a:buFont typeface="Arial" panose="020B0604020202020204" pitchFamily="34" charset="0"/>
              <a:buChar char="•"/>
            </a:pPr>
            <a:r>
              <a:rPr lang="en-US" sz="2400" b="1" dirty="0">
                <a:solidFill>
                  <a:schemeClr val="tx1"/>
                </a:solidFill>
              </a:rPr>
              <a:t>57.95% </a:t>
            </a:r>
            <a:r>
              <a:rPr lang="en-US" sz="2400" dirty="0">
                <a:solidFill>
                  <a:schemeClr val="tx1"/>
                </a:solidFill>
              </a:rPr>
              <a:t>- had referred patients for LDCT in the past</a:t>
            </a:r>
          </a:p>
          <a:p>
            <a:pPr marL="749808" lvl="1" indent="-457200">
              <a:buFont typeface="Arial" panose="020B0604020202020204" pitchFamily="34" charset="0"/>
              <a:buChar char="•"/>
            </a:pPr>
            <a:r>
              <a:rPr lang="en-US" sz="2400" dirty="0">
                <a:solidFill>
                  <a:schemeClr val="tx1"/>
                </a:solidFill>
              </a:rPr>
              <a:t>42% had not</a:t>
            </a:r>
          </a:p>
          <a:p>
            <a:endParaRPr lang="en-US" dirty="0"/>
          </a:p>
        </p:txBody>
      </p:sp>
      <p:pic>
        <p:nvPicPr>
          <p:cNvPr id="5" name="Picture 4">
            <a:extLst>
              <a:ext uri="{FF2B5EF4-FFF2-40B4-BE49-F238E27FC236}">
                <a16:creationId xmlns:a16="http://schemas.microsoft.com/office/drawing/2014/main" id="{26E0EC8F-839F-09B7-9CD2-C500CACC979F}"/>
              </a:ext>
            </a:extLst>
          </p:cNvPr>
          <p:cNvPicPr>
            <a:picLocks noChangeAspect="1"/>
          </p:cNvPicPr>
          <p:nvPr/>
        </p:nvPicPr>
        <p:blipFill>
          <a:blip r:embed="rId2"/>
          <a:stretch>
            <a:fillRect/>
          </a:stretch>
        </p:blipFill>
        <p:spPr>
          <a:xfrm>
            <a:off x="1720670" y="6289095"/>
            <a:ext cx="1533569" cy="568905"/>
          </a:xfrm>
          <a:prstGeom prst="rect">
            <a:avLst/>
          </a:prstGeom>
        </p:spPr>
      </p:pic>
    </p:spTree>
    <p:extLst>
      <p:ext uri="{BB962C8B-B14F-4D97-AF65-F5344CB8AC3E}">
        <p14:creationId xmlns:p14="http://schemas.microsoft.com/office/powerpoint/2010/main" val="240514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74CF-7DA8-7DD7-F5BB-3F297DF961E4}"/>
              </a:ext>
            </a:extLst>
          </p:cNvPr>
          <p:cNvSpPr>
            <a:spLocks noGrp="1"/>
          </p:cNvSpPr>
          <p:nvPr>
            <p:ph type="title"/>
          </p:nvPr>
        </p:nvSpPr>
        <p:spPr/>
        <p:txBody>
          <a:bodyPr>
            <a:normAutofit/>
          </a:bodyPr>
          <a:lstStyle/>
          <a:p>
            <a:r>
              <a:rPr lang="en-US" sz="2800" b="1" dirty="0">
                <a:solidFill>
                  <a:schemeClr val="accent2">
                    <a:lumMod val="50000"/>
                  </a:schemeClr>
                </a:solidFill>
                <a:latin typeface="+mn-lt"/>
              </a:rPr>
              <a:t>Provider Intervention </a:t>
            </a:r>
            <a:br>
              <a:rPr lang="en-US" sz="2800" b="1" dirty="0">
                <a:solidFill>
                  <a:schemeClr val="accent2">
                    <a:lumMod val="50000"/>
                  </a:schemeClr>
                </a:solidFill>
                <a:latin typeface="+mn-lt"/>
              </a:rPr>
            </a:br>
            <a:r>
              <a:rPr lang="en-US" sz="2800" b="1" dirty="0">
                <a:solidFill>
                  <a:schemeClr val="accent2">
                    <a:lumMod val="50000"/>
                  </a:schemeClr>
                </a:solidFill>
                <a:latin typeface="+mn-lt"/>
              </a:rPr>
              <a:t>6-month follow-up survey</a:t>
            </a:r>
            <a:endParaRPr lang="en-US" sz="2800" dirty="0">
              <a:latin typeface="+mn-lt"/>
            </a:endParaRPr>
          </a:p>
        </p:txBody>
      </p:sp>
      <p:sp>
        <p:nvSpPr>
          <p:cNvPr id="3" name="Content Placeholder 2">
            <a:extLst>
              <a:ext uri="{FF2B5EF4-FFF2-40B4-BE49-F238E27FC236}">
                <a16:creationId xmlns:a16="http://schemas.microsoft.com/office/drawing/2014/main" id="{74422D23-0890-B548-9DA8-149B97E5109C}"/>
              </a:ext>
            </a:extLst>
          </p:cNvPr>
          <p:cNvSpPr>
            <a:spLocks noGrp="1"/>
          </p:cNvSpPr>
          <p:nvPr>
            <p:ph idx="1"/>
          </p:nvPr>
        </p:nvSpPr>
        <p:spPr>
          <a:xfrm>
            <a:off x="238540" y="2129082"/>
            <a:ext cx="8128220" cy="4023360"/>
          </a:xfrm>
        </p:spPr>
        <p:txBody>
          <a:bodyPr/>
          <a:lstStyle/>
          <a:p>
            <a:pPr lvl="3">
              <a:buFont typeface="Arial" panose="020B0604020202020204" pitchFamily="34" charset="0"/>
              <a:buChar char="•"/>
            </a:pPr>
            <a:r>
              <a:rPr lang="en-US" sz="2400" b="1" dirty="0">
                <a:solidFill>
                  <a:schemeClr val="tx1"/>
                </a:solidFill>
              </a:rPr>
              <a:t>70.5% </a:t>
            </a:r>
            <a:r>
              <a:rPr lang="en-US" sz="2400" dirty="0">
                <a:solidFill>
                  <a:schemeClr val="tx1"/>
                </a:solidFill>
              </a:rPr>
              <a:t>had referred patients for LDCT in the last 6 months</a:t>
            </a:r>
          </a:p>
          <a:p>
            <a:pPr lvl="3">
              <a:buFont typeface="Arial" panose="020B0604020202020204" pitchFamily="34" charset="0"/>
              <a:buChar char="•"/>
            </a:pPr>
            <a:r>
              <a:rPr lang="en-US" sz="2400" b="1" dirty="0">
                <a:solidFill>
                  <a:schemeClr val="tx1"/>
                </a:solidFill>
              </a:rPr>
              <a:t>51.4% </a:t>
            </a:r>
            <a:r>
              <a:rPr lang="en-US" sz="2400" dirty="0">
                <a:solidFill>
                  <a:schemeClr val="tx1"/>
                </a:solidFill>
              </a:rPr>
              <a:t>- referred 1-5 patients</a:t>
            </a:r>
          </a:p>
          <a:p>
            <a:pPr lvl="3">
              <a:buFont typeface="Arial" panose="020B0604020202020204" pitchFamily="34" charset="0"/>
              <a:buChar char="•"/>
            </a:pPr>
            <a:r>
              <a:rPr lang="en-US" sz="2400" b="1" dirty="0">
                <a:solidFill>
                  <a:schemeClr val="tx1"/>
                </a:solidFill>
              </a:rPr>
              <a:t>28.6% </a:t>
            </a:r>
            <a:r>
              <a:rPr lang="en-US" sz="2400" dirty="0">
                <a:solidFill>
                  <a:schemeClr val="tx1"/>
                </a:solidFill>
              </a:rPr>
              <a:t>- referred 6-10 patients</a:t>
            </a:r>
          </a:p>
          <a:p>
            <a:pPr lvl="3">
              <a:buFont typeface="Arial" panose="020B0604020202020204" pitchFamily="34" charset="0"/>
              <a:buChar char="•"/>
            </a:pPr>
            <a:r>
              <a:rPr lang="en-US" sz="2400" b="1" dirty="0">
                <a:solidFill>
                  <a:schemeClr val="tx1"/>
                </a:solidFill>
              </a:rPr>
              <a:t>5.7% </a:t>
            </a:r>
            <a:r>
              <a:rPr lang="en-US" sz="2400" dirty="0">
                <a:solidFill>
                  <a:schemeClr val="tx1"/>
                </a:solidFill>
              </a:rPr>
              <a:t>- referred 11-15 patients</a:t>
            </a:r>
          </a:p>
          <a:p>
            <a:endParaRPr lang="en-US" dirty="0"/>
          </a:p>
        </p:txBody>
      </p:sp>
      <p:pic>
        <p:nvPicPr>
          <p:cNvPr id="5" name="Picture 4">
            <a:extLst>
              <a:ext uri="{FF2B5EF4-FFF2-40B4-BE49-F238E27FC236}">
                <a16:creationId xmlns:a16="http://schemas.microsoft.com/office/drawing/2014/main" id="{9D211B71-3CF3-AEF1-8ACB-B192958906A4}"/>
              </a:ext>
            </a:extLst>
          </p:cNvPr>
          <p:cNvPicPr>
            <a:picLocks noChangeAspect="1"/>
          </p:cNvPicPr>
          <p:nvPr/>
        </p:nvPicPr>
        <p:blipFill>
          <a:blip r:embed="rId2"/>
          <a:stretch>
            <a:fillRect/>
          </a:stretch>
        </p:blipFill>
        <p:spPr>
          <a:xfrm>
            <a:off x="1720670" y="6289095"/>
            <a:ext cx="1533569" cy="568905"/>
          </a:xfrm>
          <a:prstGeom prst="rect">
            <a:avLst/>
          </a:prstGeom>
        </p:spPr>
      </p:pic>
      <p:graphicFrame>
        <p:nvGraphicFramePr>
          <p:cNvPr id="4" name="Chart 3">
            <a:extLst>
              <a:ext uri="{FF2B5EF4-FFF2-40B4-BE49-F238E27FC236}">
                <a16:creationId xmlns:a16="http://schemas.microsoft.com/office/drawing/2014/main" id="{75000DA9-A545-5374-65F6-7FD25F147CB5}"/>
              </a:ext>
            </a:extLst>
          </p:cNvPr>
          <p:cNvGraphicFramePr>
            <a:graphicFrameLocks/>
          </p:cNvGraphicFramePr>
          <p:nvPr/>
        </p:nvGraphicFramePr>
        <p:xfrm>
          <a:off x="5070964" y="3889715"/>
          <a:ext cx="3834496" cy="2399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7D7A1CDD-8E0F-D12F-CE67-A9141901DCF5}"/>
              </a:ext>
            </a:extLst>
          </p:cNvPr>
          <p:cNvGraphicFramePr>
            <a:graphicFrameLocks noGrp="1"/>
          </p:cNvGraphicFramePr>
          <p:nvPr/>
        </p:nvGraphicFramePr>
        <p:xfrm>
          <a:off x="1476738" y="4887749"/>
          <a:ext cx="2940447" cy="981345"/>
        </p:xfrm>
        <a:graphic>
          <a:graphicData uri="http://schemas.openxmlformats.org/drawingml/2006/table">
            <a:tbl>
              <a:tblPr>
                <a:tableStyleId>{5C22544A-7EE6-4342-B048-85BDC9FD1C3A}</a:tableStyleId>
              </a:tblPr>
              <a:tblGrid>
                <a:gridCol w="1513284">
                  <a:extLst>
                    <a:ext uri="{9D8B030D-6E8A-4147-A177-3AD203B41FA5}">
                      <a16:colId xmlns:a16="http://schemas.microsoft.com/office/drawing/2014/main" val="1588405221"/>
                    </a:ext>
                  </a:extLst>
                </a:gridCol>
                <a:gridCol w="1427163">
                  <a:extLst>
                    <a:ext uri="{9D8B030D-6E8A-4147-A177-3AD203B41FA5}">
                      <a16:colId xmlns:a16="http://schemas.microsoft.com/office/drawing/2014/main" val="1470694931"/>
                    </a:ext>
                  </a:extLst>
                </a:gridCol>
              </a:tblGrid>
              <a:tr h="729232">
                <a:tc>
                  <a:txBody>
                    <a:bodyPr/>
                    <a:lstStyle/>
                    <a:p>
                      <a:pPr algn="ctr" fontAlgn="b"/>
                      <a:r>
                        <a:rPr lang="en-US" sz="1100" b="1" u="none" strike="noStrike" dirty="0">
                          <a:effectLst/>
                        </a:rPr>
                        <a:t>Screening Referrals Pre-Provider Intervention</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en-US" sz="1100" b="1" u="none" strike="noStrike" dirty="0">
                          <a:effectLst/>
                        </a:rPr>
                        <a:t>Screening Referrals Post-Provider Intervention</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025834358"/>
                  </a:ext>
                </a:extLst>
              </a:tr>
              <a:tr h="252113">
                <a:tc>
                  <a:txBody>
                    <a:bodyPr/>
                    <a:lstStyle/>
                    <a:p>
                      <a:pPr algn="ctr" fontAlgn="b"/>
                      <a:r>
                        <a:rPr lang="en-US" sz="1100" b="1" i="0" u="none" strike="noStrike" dirty="0">
                          <a:solidFill>
                            <a:srgbClr val="000000"/>
                          </a:solidFill>
                          <a:effectLst/>
                          <a:latin typeface="Calibri" panose="020F0502020204030204" pitchFamily="34" charset="0"/>
                        </a:rPr>
                        <a:t>57.95%</a:t>
                      </a:r>
                    </a:p>
                  </a:txBody>
                  <a:tcPr marL="9525" marR="9525" marT="9525" marB="0" anchor="b"/>
                </a:tc>
                <a:tc>
                  <a:txBody>
                    <a:bodyPr/>
                    <a:lstStyle/>
                    <a:p>
                      <a:pPr algn="ctr" fontAlgn="b"/>
                      <a:r>
                        <a:rPr lang="en-US" sz="1100" b="1" i="0" u="none" strike="noStrike" dirty="0">
                          <a:solidFill>
                            <a:srgbClr val="000000"/>
                          </a:solidFill>
                          <a:effectLst/>
                          <a:latin typeface="Calibri" panose="020F0502020204030204" pitchFamily="34" charset="0"/>
                        </a:rPr>
                        <a:t>70.5%</a:t>
                      </a:r>
                    </a:p>
                  </a:txBody>
                  <a:tcPr marL="9525" marR="9525" marT="9525" marB="0" anchor="b"/>
                </a:tc>
                <a:extLst>
                  <a:ext uri="{0D108BD9-81ED-4DB2-BD59-A6C34878D82A}">
                    <a16:rowId xmlns:a16="http://schemas.microsoft.com/office/drawing/2014/main" val="2673586996"/>
                  </a:ext>
                </a:extLst>
              </a:tr>
            </a:tbl>
          </a:graphicData>
        </a:graphic>
      </p:graphicFrame>
    </p:spTree>
    <p:extLst>
      <p:ext uri="{BB962C8B-B14F-4D97-AF65-F5344CB8AC3E}">
        <p14:creationId xmlns:p14="http://schemas.microsoft.com/office/powerpoint/2010/main" val="93025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65E6-2ACF-7D7E-EAEC-9D02C879EB65}"/>
              </a:ext>
            </a:extLst>
          </p:cNvPr>
          <p:cNvSpPr>
            <a:spLocks noGrp="1"/>
          </p:cNvSpPr>
          <p:nvPr>
            <p:ph type="title"/>
          </p:nvPr>
        </p:nvSpPr>
        <p:spPr/>
        <p:txBody>
          <a:bodyPr>
            <a:normAutofit/>
          </a:bodyPr>
          <a:lstStyle/>
          <a:p>
            <a:pPr>
              <a:spcBef>
                <a:spcPts val="0"/>
              </a:spcBef>
            </a:pPr>
            <a:r>
              <a:rPr lang="en-US" sz="2800" b="1" dirty="0">
                <a:solidFill>
                  <a:schemeClr val="accent2">
                    <a:lumMod val="50000"/>
                  </a:schemeClr>
                </a:solidFill>
                <a:latin typeface="+mn-lt"/>
              </a:rPr>
              <a:t>Community Intervention </a:t>
            </a:r>
            <a:br>
              <a:rPr lang="en-US" sz="2800" b="1" dirty="0">
                <a:solidFill>
                  <a:schemeClr val="accent2">
                    <a:lumMod val="50000"/>
                  </a:schemeClr>
                </a:solidFill>
                <a:latin typeface="+mn-lt"/>
              </a:rPr>
            </a:br>
            <a:r>
              <a:rPr lang="en-US" sz="2800" b="1" dirty="0">
                <a:solidFill>
                  <a:schemeClr val="accent2">
                    <a:lumMod val="50000"/>
                  </a:schemeClr>
                </a:solidFill>
                <a:latin typeface="+mn-lt"/>
              </a:rPr>
              <a:t>Baseline/Pre </a:t>
            </a:r>
            <a:r>
              <a:rPr lang="en-US" sz="2800" b="1" dirty="0" err="1">
                <a:solidFill>
                  <a:schemeClr val="accent2">
                    <a:lumMod val="50000"/>
                  </a:schemeClr>
                </a:solidFill>
                <a:latin typeface="+mn-lt"/>
              </a:rPr>
              <a:t>edu</a:t>
            </a:r>
            <a:r>
              <a:rPr lang="en-US" sz="2800" b="1" dirty="0">
                <a:solidFill>
                  <a:schemeClr val="accent2">
                    <a:lumMod val="50000"/>
                  </a:schemeClr>
                </a:solidFill>
                <a:latin typeface="+mn-lt"/>
              </a:rPr>
              <a:t>. Survey</a:t>
            </a:r>
            <a:endParaRPr lang="en-US" sz="2800" dirty="0">
              <a:latin typeface="+mn-lt"/>
            </a:endParaRPr>
          </a:p>
        </p:txBody>
      </p:sp>
      <p:sp>
        <p:nvSpPr>
          <p:cNvPr id="3" name="Content Placeholder 2">
            <a:extLst>
              <a:ext uri="{FF2B5EF4-FFF2-40B4-BE49-F238E27FC236}">
                <a16:creationId xmlns:a16="http://schemas.microsoft.com/office/drawing/2014/main" id="{4C5A5DFC-F432-CD2D-3E70-7E5FAD854C7A}"/>
              </a:ext>
            </a:extLst>
          </p:cNvPr>
          <p:cNvSpPr>
            <a:spLocks noGrp="1"/>
          </p:cNvSpPr>
          <p:nvPr>
            <p:ph idx="1"/>
          </p:nvPr>
        </p:nvSpPr>
        <p:spPr/>
        <p:txBody>
          <a:bodyPr>
            <a:normAutofit lnSpcReduction="10000"/>
          </a:bodyPr>
          <a:lstStyle/>
          <a:p>
            <a:pPr algn="l"/>
            <a:r>
              <a:rPr lang="en-US" sz="2400" u="sng" dirty="0">
                <a:solidFill>
                  <a:schemeClr val="tx1"/>
                </a:solidFill>
              </a:rPr>
              <a:t>Participants (N-955):</a:t>
            </a:r>
          </a:p>
          <a:p>
            <a:pPr marL="457200" lvl="1" indent="0" algn="l">
              <a:buNone/>
            </a:pPr>
            <a:r>
              <a:rPr lang="en-US" sz="2400" dirty="0">
                <a:solidFill>
                  <a:schemeClr val="tx1"/>
                </a:solidFill>
              </a:rPr>
              <a:t>Median age – </a:t>
            </a:r>
            <a:r>
              <a:rPr lang="en-US" sz="2400" b="1" dirty="0">
                <a:solidFill>
                  <a:schemeClr val="tx1"/>
                </a:solidFill>
              </a:rPr>
              <a:t>44</a:t>
            </a:r>
          </a:p>
          <a:p>
            <a:pPr marL="1371600" lvl="2" indent="-457200" algn="l">
              <a:buFont typeface="Arial" panose="020B0604020202020204" pitchFamily="34" charset="0"/>
              <a:buChar char="•"/>
            </a:pPr>
            <a:r>
              <a:rPr lang="en-US" sz="2400" b="1" dirty="0">
                <a:solidFill>
                  <a:schemeClr val="tx1"/>
                </a:solidFill>
              </a:rPr>
              <a:t>44.1% </a:t>
            </a:r>
            <a:r>
              <a:rPr lang="en-US" sz="2400" dirty="0">
                <a:solidFill>
                  <a:schemeClr val="tx1"/>
                </a:solidFill>
              </a:rPr>
              <a:t>- male,  </a:t>
            </a:r>
            <a:r>
              <a:rPr lang="en-US" sz="2400" b="1" dirty="0">
                <a:solidFill>
                  <a:schemeClr val="tx1"/>
                </a:solidFill>
              </a:rPr>
              <a:t>55.8% </a:t>
            </a:r>
            <a:r>
              <a:rPr lang="en-US" sz="2400" dirty="0">
                <a:solidFill>
                  <a:schemeClr val="tx1"/>
                </a:solidFill>
              </a:rPr>
              <a:t>- female</a:t>
            </a:r>
          </a:p>
          <a:p>
            <a:pPr marL="457200" lvl="1" indent="0" algn="l">
              <a:buNone/>
            </a:pPr>
            <a:r>
              <a:rPr lang="en-US" sz="2400" dirty="0">
                <a:solidFill>
                  <a:schemeClr val="tx1"/>
                </a:solidFill>
              </a:rPr>
              <a:t>Race:</a:t>
            </a:r>
          </a:p>
          <a:p>
            <a:pPr marL="1371600" lvl="2" indent="-457200" algn="l">
              <a:buFont typeface="Arial" panose="020B0604020202020204" pitchFamily="34" charset="0"/>
              <a:buChar char="•"/>
            </a:pPr>
            <a:r>
              <a:rPr lang="en-US" sz="2400" b="1" dirty="0">
                <a:solidFill>
                  <a:schemeClr val="tx1"/>
                </a:solidFill>
              </a:rPr>
              <a:t>90.9% </a:t>
            </a:r>
            <a:r>
              <a:rPr lang="en-US" sz="2400" dirty="0">
                <a:solidFill>
                  <a:schemeClr val="tx1"/>
                </a:solidFill>
              </a:rPr>
              <a:t>- AI/AN</a:t>
            </a:r>
          </a:p>
          <a:p>
            <a:pPr marL="1371600" lvl="2" indent="-457200" algn="l">
              <a:buFont typeface="Arial" panose="020B0604020202020204" pitchFamily="34" charset="0"/>
              <a:buChar char="•"/>
            </a:pPr>
            <a:r>
              <a:rPr lang="en-US" sz="2400" dirty="0">
                <a:solidFill>
                  <a:schemeClr val="tx1"/>
                </a:solidFill>
              </a:rPr>
              <a:t>4.7% - White</a:t>
            </a:r>
          </a:p>
          <a:p>
            <a:pPr marL="1371600" lvl="2" indent="-457200" algn="l">
              <a:buFont typeface="Arial" panose="020B0604020202020204" pitchFamily="34" charset="0"/>
              <a:buChar char="•"/>
            </a:pPr>
            <a:r>
              <a:rPr lang="en-US" sz="2400" dirty="0">
                <a:solidFill>
                  <a:schemeClr val="tx1"/>
                </a:solidFill>
              </a:rPr>
              <a:t>1% - African American</a:t>
            </a:r>
          </a:p>
          <a:p>
            <a:pPr marL="1371600" lvl="2" indent="-457200" algn="l">
              <a:buFont typeface="Arial" panose="020B0604020202020204" pitchFamily="34" charset="0"/>
              <a:buChar char="•"/>
            </a:pPr>
            <a:r>
              <a:rPr lang="en-US" sz="2400" dirty="0">
                <a:solidFill>
                  <a:schemeClr val="tx1"/>
                </a:solidFill>
              </a:rPr>
              <a:t>2.6%- other</a:t>
            </a:r>
          </a:p>
          <a:p>
            <a:pPr marL="457200" lvl="1" indent="0" algn="l">
              <a:buNone/>
            </a:pPr>
            <a:r>
              <a:rPr lang="en-US" sz="2400" dirty="0">
                <a:solidFill>
                  <a:schemeClr val="tx1"/>
                </a:solidFill>
              </a:rPr>
              <a:t>Ethnicity:</a:t>
            </a:r>
          </a:p>
          <a:p>
            <a:pPr marL="1371600" lvl="2" indent="-457200" algn="l">
              <a:buFont typeface="Arial" panose="020B0604020202020204" pitchFamily="34" charset="0"/>
              <a:buChar char="•"/>
            </a:pPr>
            <a:r>
              <a:rPr lang="en-US" sz="2400" b="1" dirty="0">
                <a:solidFill>
                  <a:schemeClr val="tx1"/>
                </a:solidFill>
              </a:rPr>
              <a:t>3.0% </a:t>
            </a:r>
            <a:r>
              <a:rPr lang="en-US" sz="2400" dirty="0">
                <a:solidFill>
                  <a:schemeClr val="tx1"/>
                </a:solidFill>
              </a:rPr>
              <a:t>- Hispanic, Latino or Chicano</a:t>
            </a:r>
          </a:p>
          <a:p>
            <a:endParaRPr lang="en-US" dirty="0"/>
          </a:p>
        </p:txBody>
      </p:sp>
      <p:pic>
        <p:nvPicPr>
          <p:cNvPr id="5" name="Picture 4">
            <a:extLst>
              <a:ext uri="{FF2B5EF4-FFF2-40B4-BE49-F238E27FC236}">
                <a16:creationId xmlns:a16="http://schemas.microsoft.com/office/drawing/2014/main" id="{F18467BF-153A-AD3F-49B2-6DEF4F34C55A}"/>
              </a:ext>
            </a:extLst>
          </p:cNvPr>
          <p:cNvPicPr>
            <a:picLocks noChangeAspect="1"/>
          </p:cNvPicPr>
          <p:nvPr/>
        </p:nvPicPr>
        <p:blipFill>
          <a:blip r:embed="rId2"/>
          <a:stretch>
            <a:fillRect/>
          </a:stretch>
        </p:blipFill>
        <p:spPr>
          <a:xfrm>
            <a:off x="1720670" y="6289095"/>
            <a:ext cx="1533569" cy="568905"/>
          </a:xfrm>
          <a:prstGeom prst="rect">
            <a:avLst/>
          </a:prstGeom>
        </p:spPr>
      </p:pic>
    </p:spTree>
    <p:extLst>
      <p:ext uri="{BB962C8B-B14F-4D97-AF65-F5344CB8AC3E}">
        <p14:creationId xmlns:p14="http://schemas.microsoft.com/office/powerpoint/2010/main" val="23043902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7314</TotalTime>
  <Words>1386</Words>
  <Application>Microsoft Office PowerPoint</Application>
  <PresentationFormat>On-screen Show (4:3)</PresentationFormat>
  <Paragraphs>203</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Calibri Light</vt:lpstr>
      <vt:lpstr>Retrospect</vt:lpstr>
      <vt:lpstr>PowerPoint Presentation</vt:lpstr>
      <vt:lpstr>PowerPoint Presentation</vt:lpstr>
      <vt:lpstr> </vt:lpstr>
      <vt:lpstr>PowerPoint Presentation</vt:lpstr>
      <vt:lpstr>Increasing Lung Cancer Screening for High- Risk Smokers in a Frontier Population 2017</vt:lpstr>
      <vt:lpstr>PowerPoint Presentation</vt:lpstr>
      <vt:lpstr>Provider Intervention  Baseline/Pre-edu. Survey</vt:lpstr>
      <vt:lpstr>Provider Intervention  6-month follow-up survey</vt:lpstr>
      <vt:lpstr>Community Intervention  Baseline/Pre edu. Survey</vt:lpstr>
      <vt:lpstr>Community Intervention  Baseline/Pre-edu. Survey</vt:lpstr>
      <vt:lpstr>Community Intervention  Baseline Survey – Post Education</vt:lpstr>
      <vt:lpstr>LDCT Patient Intake Survey</vt:lpstr>
      <vt:lpstr>LDCT Patient Intake Survey</vt:lpstr>
      <vt:lpstr>Overcoming Challenges</vt:lpstr>
      <vt:lpstr>PowerPoint Presentation</vt:lpstr>
      <vt:lpstr>Barriers To Care </vt:lpstr>
      <vt:lpstr>Barriers To Care </vt:lpstr>
      <vt:lpstr>Lessons Learned</vt:lpstr>
      <vt:lpstr>Why Navigation ?</vt:lpstr>
      <vt:lpstr>PowerPoint Presentation</vt:lpstr>
    </vt:vector>
  </TitlesOfParts>
  <Company>Regional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kwilliams4</dc:creator>
  <cp:lastModifiedBy>Michele Sargent</cp:lastModifiedBy>
  <cp:revision>638</cp:revision>
  <cp:lastPrinted>2023-04-12T22:03:53Z</cp:lastPrinted>
  <dcterms:created xsi:type="dcterms:W3CDTF">2015-09-09T17:13:59Z</dcterms:created>
  <dcterms:modified xsi:type="dcterms:W3CDTF">2023-05-01T21:38:32Z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1745214811</vt:i4>
  </property>
  <property fmtid="{D5CDD505-2E9C-101B-9397-08002B2CF9AE}" pid="3" name="_NewReviewCycle">
    <vt:lpwstr/>
  </property>
  <property fmtid="{D5CDD505-2E9C-101B-9397-08002B2CF9AE}" pid="4" name="_EmailSubject">
    <vt:lpwstr>WF</vt:lpwstr>
  </property>
  <property fmtid="{D5CDD505-2E9C-101B-9397-08002B2CF9AE}" pid="5" name="_AuthorEmail">
    <vt:lpwstr>Michele.Sargent@avera.org</vt:lpwstr>
  </property>
  <property fmtid="{D5CDD505-2E9C-101B-9397-08002B2CF9AE}" pid="6" name="_AuthorEmailDisplayName">
    <vt:lpwstr>Michele Sargent</vt:lpwstr>
  </property>
  <property fmtid="{D5CDD505-2E9C-101B-9397-08002B2CF9AE}" pid="7" name="_PreviousAdHocReviewCycleID">
    <vt:i4>1270902340</vt:i4>
  </property>
</Properties>
</file>